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7"/>
  </p:notesMasterIdLst>
  <p:handoutMasterIdLst>
    <p:handoutMasterId r:id="rId8"/>
  </p:handoutMasterIdLst>
  <p:sldIdLst>
    <p:sldId id="394" r:id="rId2"/>
    <p:sldId id="396" r:id="rId3"/>
    <p:sldId id="398" r:id="rId4"/>
    <p:sldId id="400" r:id="rId5"/>
    <p:sldId id="395" r:id="rId6"/>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9">
          <p15:clr>
            <a:srgbClr val="A4A3A4"/>
          </p15:clr>
        </p15:guide>
        <p15:guide id="2" orient="horz" pos="2160">
          <p15:clr>
            <a:srgbClr val="A4A3A4"/>
          </p15:clr>
        </p15:guide>
        <p15:guide id="3" pos="73">
          <p15:clr>
            <a:srgbClr val="A4A3A4"/>
          </p15:clr>
        </p15:guide>
        <p15:guide id="4"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B530"/>
    <a:srgbClr val="B3D465"/>
    <a:srgbClr val="7F7F7F"/>
    <a:srgbClr val="FFFFFF"/>
    <a:srgbClr val="2469B2"/>
    <a:srgbClr val="F6817E"/>
    <a:srgbClr val="E1F4D0"/>
    <a:srgbClr val="A5FDCD"/>
    <a:srgbClr val="4BA9FF"/>
    <a:srgbClr val="005BA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008" autoAdjust="0"/>
    <p:restoredTop sz="85882" autoAdjust="0"/>
  </p:normalViewPr>
  <p:slideViewPr>
    <p:cSldViewPr snapToGrid="0">
      <p:cViewPr varScale="1">
        <p:scale>
          <a:sx n="79" d="100"/>
          <a:sy n="79" d="100"/>
        </p:scale>
        <p:origin x="1752" y="67"/>
      </p:cViewPr>
      <p:guideLst>
        <p:guide orient="horz" pos="799"/>
        <p:guide orient="horz" pos="2160"/>
        <p:guide pos="73"/>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3237"/>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2" y="0"/>
            <a:ext cx="2918621" cy="493237"/>
          </a:xfrm>
          <a:prstGeom prst="rect">
            <a:avLst/>
          </a:prstGeom>
        </p:spPr>
        <p:txBody>
          <a:bodyPr vert="horz" lIns="90644" tIns="45322" rIns="90644" bIns="45322" rtlCol="0"/>
          <a:lstStyle>
            <a:lvl1pPr algn="r">
              <a:defRPr sz="1200"/>
            </a:lvl1pPr>
          </a:lstStyle>
          <a:p>
            <a:fld id="{0BE088FE-4B19-48D8-B5B1-AA0C41784ED1}" type="datetimeFigureOut">
              <a:rPr kumimoji="1" lang="ja-JP" altLang="en-US" smtClean="0"/>
              <a:t>2026/3/26</a:t>
            </a:fld>
            <a:endParaRPr kumimoji="1" lang="ja-JP" altLang="en-US"/>
          </a:p>
        </p:txBody>
      </p:sp>
      <p:sp>
        <p:nvSpPr>
          <p:cNvPr id="4" name="フッター プレースホルダー 3"/>
          <p:cNvSpPr>
            <a:spLocks noGrp="1"/>
          </p:cNvSpPr>
          <p:nvPr>
            <p:ph type="ftr" sz="quarter" idx="2"/>
          </p:nvPr>
        </p:nvSpPr>
        <p:spPr>
          <a:xfrm>
            <a:off x="1" y="9371501"/>
            <a:ext cx="2918621" cy="493236"/>
          </a:xfrm>
          <a:prstGeom prst="rect">
            <a:avLst/>
          </a:prstGeom>
        </p:spPr>
        <p:txBody>
          <a:bodyPr vert="horz" lIns="90644" tIns="45322" rIns="90644" bIns="4532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2" y="9371501"/>
            <a:ext cx="2918621" cy="493236"/>
          </a:xfrm>
          <a:prstGeom prst="rect">
            <a:avLst/>
          </a:prstGeom>
        </p:spPr>
        <p:txBody>
          <a:bodyPr vert="horz" lIns="90644" tIns="45322" rIns="90644" bIns="45322" rtlCol="0" anchor="b"/>
          <a:lstStyle>
            <a:lvl1pPr algn="r">
              <a:defRPr sz="1200"/>
            </a:lvl1pPr>
          </a:lstStyle>
          <a:p>
            <a:fld id="{17B40FA4-F069-4DEE-A20E-39A315C198E9}" type="slidenum">
              <a:rPr kumimoji="1" lang="ja-JP" altLang="en-US" smtClean="0"/>
              <a:t>‹#›</a:t>
            </a:fld>
            <a:endParaRPr kumimoji="1" lang="ja-JP" altLang="en-US"/>
          </a:p>
        </p:txBody>
      </p:sp>
    </p:spTree>
    <p:extLst>
      <p:ext uri="{BB962C8B-B14F-4D97-AF65-F5344CB8AC3E}">
        <p14:creationId xmlns:p14="http://schemas.microsoft.com/office/powerpoint/2010/main" val="33631783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1"/>
            <a:ext cx="2918831" cy="493316"/>
          </a:xfrm>
          <a:prstGeom prst="rect">
            <a:avLst/>
          </a:prstGeom>
        </p:spPr>
        <p:txBody>
          <a:bodyPr vert="horz" lIns="90633" tIns="45315" rIns="90633" bIns="45315"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6" y="1"/>
            <a:ext cx="2918831" cy="493316"/>
          </a:xfrm>
          <a:prstGeom prst="rect">
            <a:avLst/>
          </a:prstGeom>
        </p:spPr>
        <p:txBody>
          <a:bodyPr vert="horz" lIns="90633" tIns="45315" rIns="90633" bIns="45315" rtlCol="0"/>
          <a:lstStyle>
            <a:lvl1pPr algn="r">
              <a:defRPr sz="1200"/>
            </a:lvl1pPr>
          </a:lstStyle>
          <a:p>
            <a:fld id="{B686A67D-40CF-448B-B71A-D183AD26D9CB}" type="datetimeFigureOut">
              <a:rPr kumimoji="1" lang="ja-JP" altLang="en-US" smtClean="0"/>
              <a:pPr/>
              <a:t>2026/3/26</a:t>
            </a:fld>
            <a:endParaRPr kumimoji="1" lang="ja-JP" altLang="en-US"/>
          </a:p>
        </p:txBody>
      </p:sp>
      <p:sp>
        <p:nvSpPr>
          <p:cNvPr id="4" name="スライド イメージ プレースホルダ 3"/>
          <p:cNvSpPr>
            <a:spLocks noGrp="1" noRot="1" noChangeAspect="1"/>
          </p:cNvSpPr>
          <p:nvPr>
            <p:ph type="sldImg" idx="2"/>
          </p:nvPr>
        </p:nvSpPr>
        <p:spPr>
          <a:xfrm>
            <a:off x="903288" y="741363"/>
            <a:ext cx="4929187" cy="3697287"/>
          </a:xfrm>
          <a:prstGeom prst="rect">
            <a:avLst/>
          </a:prstGeom>
          <a:noFill/>
          <a:ln w="12700">
            <a:solidFill>
              <a:prstClr val="black"/>
            </a:solidFill>
          </a:ln>
        </p:spPr>
        <p:txBody>
          <a:bodyPr vert="horz" lIns="90633" tIns="45315" rIns="90633" bIns="45315" rtlCol="0" anchor="ctr"/>
          <a:lstStyle/>
          <a:p>
            <a:endParaRPr lang="ja-JP" altLang="en-US"/>
          </a:p>
        </p:txBody>
      </p:sp>
      <p:sp>
        <p:nvSpPr>
          <p:cNvPr id="5" name="ノート プレースホルダ 4"/>
          <p:cNvSpPr>
            <a:spLocks noGrp="1"/>
          </p:cNvSpPr>
          <p:nvPr>
            <p:ph type="body" sz="quarter" idx="3"/>
          </p:nvPr>
        </p:nvSpPr>
        <p:spPr>
          <a:xfrm>
            <a:off x="673577" y="4686500"/>
            <a:ext cx="5388610" cy="4439841"/>
          </a:xfrm>
          <a:prstGeom prst="rect">
            <a:avLst/>
          </a:prstGeom>
        </p:spPr>
        <p:txBody>
          <a:bodyPr vert="horz" lIns="90633" tIns="45315" rIns="90633" bIns="45315"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2" y="9371286"/>
            <a:ext cx="2918831" cy="493316"/>
          </a:xfrm>
          <a:prstGeom prst="rect">
            <a:avLst/>
          </a:prstGeom>
        </p:spPr>
        <p:txBody>
          <a:bodyPr vert="horz" lIns="90633" tIns="45315" rIns="90633" bIns="45315"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6" y="9371286"/>
            <a:ext cx="2918831" cy="493316"/>
          </a:xfrm>
          <a:prstGeom prst="rect">
            <a:avLst/>
          </a:prstGeom>
        </p:spPr>
        <p:txBody>
          <a:bodyPr vert="horz" lIns="90633" tIns="45315" rIns="90633" bIns="45315" rtlCol="0" anchor="b"/>
          <a:lstStyle>
            <a:lvl1pPr algn="r">
              <a:defRPr sz="1200"/>
            </a:lvl1pPr>
          </a:lstStyle>
          <a:p>
            <a:fld id="{C1C6237B-DF2B-415E-884F-BCCF2A3A198E}" type="slidenum">
              <a:rPr kumimoji="1" lang="ja-JP" altLang="en-US" smtClean="0"/>
              <a:pPr/>
              <a:t>‹#›</a:t>
            </a:fld>
            <a:endParaRPr kumimoji="1" lang="ja-JP" altLang="en-US"/>
          </a:p>
        </p:txBody>
      </p:sp>
    </p:spTree>
    <p:extLst>
      <p:ext uri="{BB962C8B-B14F-4D97-AF65-F5344CB8AC3E}">
        <p14:creationId xmlns:p14="http://schemas.microsoft.com/office/powerpoint/2010/main" val="360289304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endParaRPr kumimoji="1" lang="ja-JP" altLang="en-US"/>
          </a:p>
        </p:txBody>
      </p:sp>
      <p:sp>
        <p:nvSpPr>
          <p:cNvPr id="12" name="スライド番号プレースホルダ 5"/>
          <p:cNvSpPr>
            <a:spLocks noGrp="1"/>
          </p:cNvSpPr>
          <p:nvPr>
            <p:ph type="sldNum" sz="quarter" idx="12"/>
          </p:nvPr>
        </p:nvSpPr>
        <p:spPr>
          <a:xfrm>
            <a:off x="7020272" y="6520259"/>
            <a:ext cx="2133600" cy="365125"/>
          </a:xfrm>
          <a:prstGeom prst="rect">
            <a:avLst/>
          </a:prstGeom>
        </p:spPr>
        <p:txBody>
          <a:bodyPr/>
          <a:lstStyle>
            <a:lvl1pPr>
              <a:defRPr sz="1100">
                <a:latin typeface="みんなの文字ゴStd M" pitchFamily="34" charset="-128"/>
                <a:ea typeface="みんなの文字ゴStd M" pitchFamily="34" charset="-128"/>
              </a:defRPr>
            </a:lvl1pPr>
          </a:lstStyle>
          <a:p>
            <a:fld id="{D2D8002D-B5B0-4BAC-B1F6-782DDCCE6D9C}" type="slidenum">
              <a:rPr lang="ja-JP" altLang="en-US" smtClean="0"/>
              <a:pPr/>
              <a:t>‹#›</a:t>
            </a:fld>
            <a:endParaRPr lang="ja-JP" altLang="en-US"/>
          </a:p>
        </p:txBody>
      </p:sp>
      <p:sp>
        <p:nvSpPr>
          <p:cNvPr id="13" name="フッター プレースホルダ 10"/>
          <p:cNvSpPr>
            <a:spLocks noGrp="1"/>
          </p:cNvSpPr>
          <p:nvPr>
            <p:ph type="ftr" sz="quarter" idx="4294967295"/>
          </p:nvPr>
        </p:nvSpPr>
        <p:spPr>
          <a:xfrm>
            <a:off x="3124200" y="6520259"/>
            <a:ext cx="2895600" cy="365125"/>
          </a:xfrm>
          <a:prstGeom prst="rect">
            <a:avLst/>
          </a:prstGeom>
        </p:spPr>
        <p:txBody>
          <a:bodyPr/>
          <a:lstStyle/>
          <a:p>
            <a:endParaRPr kumimoji="1" lang="ja-JP" altLang="en-US" dirty="0"/>
          </a:p>
        </p:txBody>
      </p:sp>
      <p:grpSp>
        <p:nvGrpSpPr>
          <p:cNvPr id="14" name="グループ化 13"/>
          <p:cNvGrpSpPr/>
          <p:nvPr userDrawn="1"/>
        </p:nvGrpSpPr>
        <p:grpSpPr>
          <a:xfrm>
            <a:off x="3625" y="386797"/>
            <a:ext cx="9144000" cy="180020"/>
            <a:chOff x="0" y="3645024"/>
            <a:chExt cx="9906000" cy="216024"/>
          </a:xfrm>
        </p:grpSpPr>
        <p:sp>
          <p:nvSpPr>
            <p:cNvPr id="15" name="正方形/長方形 14"/>
            <p:cNvSpPr/>
            <p:nvPr/>
          </p:nvSpPr>
          <p:spPr>
            <a:xfrm>
              <a:off x="0" y="3645024"/>
              <a:ext cx="9906000" cy="72008"/>
            </a:xfrm>
            <a:prstGeom prst="rect">
              <a:avLst/>
            </a:prstGeom>
            <a:solidFill>
              <a:srgbClr val="FFCC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0" y="3789040"/>
              <a:ext cx="9906000" cy="72008"/>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0" y="3717032"/>
              <a:ext cx="9906000" cy="72008"/>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a:xfrm>
            <a:off x="3124200" y="6356350"/>
            <a:ext cx="2895600" cy="365125"/>
          </a:xfrm>
          <a:prstGeom prst="rect">
            <a:avLst/>
          </a:prstGeom>
        </p:spPr>
        <p:txBody>
          <a:bodyPr/>
          <a:lstStyle/>
          <a:p>
            <a:endParaRPr lang="ja-JP" altLang="en-US" dirty="0"/>
          </a:p>
        </p:txBody>
      </p:sp>
      <p:sp>
        <p:nvSpPr>
          <p:cNvPr id="6" name="スライド番号プレースホルダ 5"/>
          <p:cNvSpPr>
            <a:spLocks noGrp="1"/>
          </p:cNvSpPr>
          <p:nvPr>
            <p:ph type="sldNum" sz="quarter" idx="12"/>
          </p:nvPr>
        </p:nvSpPr>
        <p:spPr>
          <a:xfrm>
            <a:off x="6553200" y="6356350"/>
            <a:ext cx="2133600" cy="365125"/>
          </a:xfrm>
          <a:prstGeom prst="rect">
            <a:avLst/>
          </a:prstGeom>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a:xfrm>
            <a:off x="3124200" y="6356350"/>
            <a:ext cx="2895600" cy="365125"/>
          </a:xfrm>
          <a:prstGeom prst="rect">
            <a:avLst/>
          </a:prstGeom>
        </p:spPr>
        <p:txBody>
          <a:bodyPr/>
          <a:lstStyle/>
          <a:p>
            <a:endParaRPr lang="ja-JP" altLang="en-US" dirty="0"/>
          </a:p>
        </p:txBody>
      </p:sp>
      <p:sp>
        <p:nvSpPr>
          <p:cNvPr id="6" name="スライド番号プレースホルダ 5"/>
          <p:cNvSpPr>
            <a:spLocks noGrp="1"/>
          </p:cNvSpPr>
          <p:nvPr>
            <p:ph type="sldNum" sz="quarter" idx="12"/>
          </p:nvPr>
        </p:nvSpPr>
        <p:spPr>
          <a:xfrm>
            <a:off x="6553200" y="6356350"/>
            <a:ext cx="2133600" cy="365125"/>
          </a:xfrm>
          <a:prstGeom prst="rect">
            <a:avLst/>
          </a:prstGeom>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a:xfrm>
            <a:off x="3124200" y="6356350"/>
            <a:ext cx="2895600" cy="365125"/>
          </a:xfrm>
          <a:prstGeom prst="rect">
            <a:avLst/>
          </a:prstGeom>
        </p:spPr>
        <p:txBody>
          <a:bodyPr/>
          <a:lstStyle/>
          <a:p>
            <a:endParaRPr lang="ja-JP" altLang="en-US" dirty="0"/>
          </a:p>
        </p:txBody>
      </p:sp>
      <p:sp>
        <p:nvSpPr>
          <p:cNvPr id="6" name="スライド番号プレースホルダ 5"/>
          <p:cNvSpPr>
            <a:spLocks noGrp="1"/>
          </p:cNvSpPr>
          <p:nvPr>
            <p:ph type="sldNum" sz="quarter" idx="12"/>
          </p:nvPr>
        </p:nvSpPr>
        <p:spPr>
          <a:xfrm>
            <a:off x="6553200" y="6356350"/>
            <a:ext cx="2133600" cy="365125"/>
          </a:xfrm>
          <a:prstGeom prst="rect">
            <a:avLst/>
          </a:prstGeom>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endParaRPr kumimoji="1" lang="ja-JP" altLang="en-US"/>
          </a:p>
        </p:txBody>
      </p:sp>
      <p:sp>
        <p:nvSpPr>
          <p:cNvPr id="6" name="フッター プレースホルダ 5"/>
          <p:cNvSpPr>
            <a:spLocks noGrp="1"/>
          </p:cNvSpPr>
          <p:nvPr>
            <p:ph type="ftr" sz="quarter" idx="11"/>
          </p:nvPr>
        </p:nvSpPr>
        <p:spPr>
          <a:xfrm>
            <a:off x="3124200" y="6356350"/>
            <a:ext cx="2895600" cy="365125"/>
          </a:xfrm>
          <a:prstGeom prst="rect">
            <a:avLst/>
          </a:prstGeom>
        </p:spPr>
        <p:txBody>
          <a:bodyPr/>
          <a:lstStyle/>
          <a:p>
            <a:endParaRPr lang="ja-JP" altLang="en-US" dirty="0"/>
          </a:p>
        </p:txBody>
      </p:sp>
      <p:sp>
        <p:nvSpPr>
          <p:cNvPr id="7" name="スライド番号プレースホルダ 6"/>
          <p:cNvSpPr>
            <a:spLocks noGrp="1"/>
          </p:cNvSpPr>
          <p:nvPr>
            <p:ph type="sldNum" sz="quarter" idx="12"/>
          </p:nvPr>
        </p:nvSpPr>
        <p:spPr>
          <a:xfrm>
            <a:off x="6553200" y="6356350"/>
            <a:ext cx="2133600" cy="365125"/>
          </a:xfrm>
          <a:prstGeom prst="rect">
            <a:avLst/>
          </a:prstGeom>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endParaRPr kumimoji="1" lang="ja-JP" altLang="en-US"/>
          </a:p>
        </p:txBody>
      </p:sp>
      <p:sp>
        <p:nvSpPr>
          <p:cNvPr id="8" name="フッター プレースホルダ 7"/>
          <p:cNvSpPr>
            <a:spLocks noGrp="1"/>
          </p:cNvSpPr>
          <p:nvPr>
            <p:ph type="ftr" sz="quarter" idx="11"/>
          </p:nvPr>
        </p:nvSpPr>
        <p:spPr>
          <a:xfrm>
            <a:off x="3124200" y="6356350"/>
            <a:ext cx="2895600" cy="365125"/>
          </a:xfrm>
          <a:prstGeom prst="rect">
            <a:avLst/>
          </a:prstGeom>
        </p:spPr>
        <p:txBody>
          <a:bodyPr/>
          <a:lstStyle/>
          <a:p>
            <a:endParaRPr lang="ja-JP" altLang="en-US" dirty="0"/>
          </a:p>
        </p:txBody>
      </p:sp>
      <p:sp>
        <p:nvSpPr>
          <p:cNvPr id="9" name="スライド番号プレースホルダ 8"/>
          <p:cNvSpPr>
            <a:spLocks noGrp="1"/>
          </p:cNvSpPr>
          <p:nvPr>
            <p:ph type="sldNum" sz="quarter" idx="12"/>
          </p:nvPr>
        </p:nvSpPr>
        <p:spPr>
          <a:xfrm>
            <a:off x="6553200" y="6356350"/>
            <a:ext cx="2133600" cy="365125"/>
          </a:xfrm>
          <a:prstGeom prst="rect">
            <a:avLst/>
          </a:prstGeom>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endParaRPr kumimoji="1" lang="ja-JP" altLang="en-US"/>
          </a:p>
        </p:txBody>
      </p:sp>
      <p:sp>
        <p:nvSpPr>
          <p:cNvPr id="4" name="フッター プレースホルダ 3"/>
          <p:cNvSpPr>
            <a:spLocks noGrp="1"/>
          </p:cNvSpPr>
          <p:nvPr>
            <p:ph type="ftr" sz="quarter" idx="11"/>
          </p:nvPr>
        </p:nvSpPr>
        <p:spPr>
          <a:xfrm>
            <a:off x="3124200" y="6356350"/>
            <a:ext cx="2895600" cy="365125"/>
          </a:xfrm>
          <a:prstGeom prst="rect">
            <a:avLst/>
          </a:prstGeom>
        </p:spPr>
        <p:txBody>
          <a:bodyPr/>
          <a:lstStyle/>
          <a:p>
            <a:endParaRPr lang="ja-JP" altLang="en-US" dirty="0"/>
          </a:p>
        </p:txBody>
      </p:sp>
      <p:sp>
        <p:nvSpPr>
          <p:cNvPr id="5" name="スライド番号プレースホルダ 4"/>
          <p:cNvSpPr>
            <a:spLocks noGrp="1"/>
          </p:cNvSpPr>
          <p:nvPr>
            <p:ph type="sldNum" sz="quarter" idx="12"/>
          </p:nvPr>
        </p:nvSpPr>
        <p:spPr>
          <a:xfrm>
            <a:off x="6553200" y="6356350"/>
            <a:ext cx="2133600" cy="365125"/>
          </a:xfrm>
          <a:prstGeom prst="rect">
            <a:avLst/>
          </a:prstGeom>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endParaRPr kumimoji="1" lang="ja-JP" altLang="en-US"/>
          </a:p>
        </p:txBody>
      </p:sp>
      <p:sp>
        <p:nvSpPr>
          <p:cNvPr id="3" name="フッター プレースホルダ 2"/>
          <p:cNvSpPr>
            <a:spLocks noGrp="1"/>
          </p:cNvSpPr>
          <p:nvPr>
            <p:ph type="ftr" sz="quarter" idx="11"/>
          </p:nvPr>
        </p:nvSpPr>
        <p:spPr>
          <a:xfrm>
            <a:off x="3124200" y="6356350"/>
            <a:ext cx="2895600" cy="365125"/>
          </a:xfrm>
          <a:prstGeom prst="rect">
            <a:avLst/>
          </a:prstGeom>
        </p:spPr>
        <p:txBody>
          <a:bodyPr/>
          <a:lstStyle/>
          <a:p>
            <a:endParaRPr lang="ja-JP" altLang="en-US" dirty="0"/>
          </a:p>
        </p:txBody>
      </p:sp>
      <p:sp>
        <p:nvSpPr>
          <p:cNvPr id="4" name="スライド番号プレースホルダ 3"/>
          <p:cNvSpPr>
            <a:spLocks noGrp="1"/>
          </p:cNvSpPr>
          <p:nvPr>
            <p:ph type="sldNum" sz="quarter" idx="12"/>
          </p:nvPr>
        </p:nvSpPr>
        <p:spPr>
          <a:xfrm>
            <a:off x="6553200" y="6356350"/>
            <a:ext cx="2133600" cy="365125"/>
          </a:xfrm>
          <a:prstGeom prst="rect">
            <a:avLst/>
          </a:prstGeom>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endParaRPr kumimoji="1" lang="ja-JP" altLang="en-US"/>
          </a:p>
        </p:txBody>
      </p:sp>
      <p:sp>
        <p:nvSpPr>
          <p:cNvPr id="6" name="フッター プレースホルダ 5"/>
          <p:cNvSpPr>
            <a:spLocks noGrp="1"/>
          </p:cNvSpPr>
          <p:nvPr>
            <p:ph type="ftr" sz="quarter" idx="11"/>
          </p:nvPr>
        </p:nvSpPr>
        <p:spPr>
          <a:xfrm>
            <a:off x="3124200" y="6356350"/>
            <a:ext cx="2895600" cy="365125"/>
          </a:xfrm>
          <a:prstGeom prst="rect">
            <a:avLst/>
          </a:prstGeom>
        </p:spPr>
        <p:txBody>
          <a:bodyPr/>
          <a:lstStyle/>
          <a:p>
            <a:endParaRPr lang="ja-JP" altLang="en-US" dirty="0"/>
          </a:p>
        </p:txBody>
      </p:sp>
      <p:sp>
        <p:nvSpPr>
          <p:cNvPr id="7" name="スライド番号プレースホルダ 6"/>
          <p:cNvSpPr>
            <a:spLocks noGrp="1"/>
          </p:cNvSpPr>
          <p:nvPr>
            <p:ph type="sldNum" sz="quarter" idx="12"/>
          </p:nvPr>
        </p:nvSpPr>
        <p:spPr>
          <a:xfrm>
            <a:off x="6553200" y="6356350"/>
            <a:ext cx="2133600" cy="365125"/>
          </a:xfrm>
          <a:prstGeom prst="rect">
            <a:avLst/>
          </a:prstGeom>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endParaRPr kumimoji="1" lang="ja-JP" altLang="en-US"/>
          </a:p>
        </p:txBody>
      </p:sp>
      <p:sp>
        <p:nvSpPr>
          <p:cNvPr id="6" name="フッター プレースホルダ 5"/>
          <p:cNvSpPr>
            <a:spLocks noGrp="1"/>
          </p:cNvSpPr>
          <p:nvPr>
            <p:ph type="ftr" sz="quarter" idx="11"/>
          </p:nvPr>
        </p:nvSpPr>
        <p:spPr>
          <a:xfrm>
            <a:off x="3124200" y="6356350"/>
            <a:ext cx="2895600" cy="365125"/>
          </a:xfrm>
          <a:prstGeom prst="rect">
            <a:avLst/>
          </a:prstGeom>
        </p:spPr>
        <p:txBody>
          <a:bodyPr/>
          <a:lstStyle/>
          <a:p>
            <a:endParaRPr lang="ja-JP" altLang="en-US" dirty="0"/>
          </a:p>
        </p:txBody>
      </p:sp>
      <p:sp>
        <p:nvSpPr>
          <p:cNvPr id="7" name="スライド番号プレースホルダ 6"/>
          <p:cNvSpPr>
            <a:spLocks noGrp="1"/>
          </p:cNvSpPr>
          <p:nvPr>
            <p:ph type="sldNum" sz="quarter" idx="12"/>
          </p:nvPr>
        </p:nvSpPr>
        <p:spPr>
          <a:xfrm>
            <a:off x="6553200" y="6356350"/>
            <a:ext cx="2133600" cy="365125"/>
          </a:xfrm>
          <a:prstGeom prst="rect">
            <a:avLst/>
          </a:prstGeom>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625" y="67128"/>
            <a:ext cx="8229600" cy="386797"/>
          </a:xfrm>
          <a:prstGeom prst="rect">
            <a:avLst/>
          </a:prstGeom>
        </p:spPr>
        <p:txBody>
          <a:bodyPr vert="horz" lIns="91440" tIns="45720" rIns="91440" bIns="45720" rtlCol="0" anchor="ctr">
            <a:noAutofit/>
          </a:bodyPr>
          <a:lstStyle/>
          <a:p>
            <a:r>
              <a:rPr kumimoji="1" lang="ja-JP" altLang="en-US" dirty="0"/>
              <a:t>マスタ タイトルの書式設定</a:t>
            </a:r>
          </a:p>
        </p:txBody>
      </p:sp>
      <p:sp>
        <p:nvSpPr>
          <p:cNvPr id="3" name="テキスト プレースホルダ 2"/>
          <p:cNvSpPr>
            <a:spLocks noGrp="1"/>
          </p:cNvSpPr>
          <p:nvPr>
            <p:ph type="body" idx="1"/>
          </p:nvPr>
        </p:nvSpPr>
        <p:spPr>
          <a:xfrm>
            <a:off x="471714" y="668416"/>
            <a:ext cx="8229600" cy="5559346"/>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11" name="スライド番号プレースホルダ 5"/>
          <p:cNvSpPr>
            <a:spLocks noGrp="1"/>
          </p:cNvSpPr>
          <p:nvPr>
            <p:ph type="sldNum" sz="quarter" idx="4"/>
          </p:nvPr>
        </p:nvSpPr>
        <p:spPr>
          <a:xfrm>
            <a:off x="7020272" y="67128"/>
            <a:ext cx="2133600" cy="365125"/>
          </a:xfrm>
          <a:prstGeom prst="rect">
            <a:avLst/>
          </a:prstGeom>
        </p:spPr>
        <p:txBody>
          <a:bodyPr/>
          <a:lstStyle>
            <a:lvl1pPr algn="r">
              <a:defRPr sz="1000">
                <a:latin typeface="みんなの文字ゴStd M" pitchFamily="34" charset="-128"/>
                <a:ea typeface="みんなの文字ゴStd M" pitchFamily="34" charset="-128"/>
              </a:defRPr>
            </a:lvl1pPr>
          </a:lstStyle>
          <a:p>
            <a:fld id="{D2D8002D-B5B0-4BAC-B1F6-782DDCCE6D9C}" type="slidenum">
              <a:rPr lang="ja-JP" altLang="en-US" smtClean="0"/>
              <a:pPr/>
              <a:t>‹#›</a:t>
            </a:fld>
            <a:endParaRPr lang="ja-JP" altLang="en-US" dirty="0"/>
          </a:p>
        </p:txBody>
      </p:sp>
      <p:sp>
        <p:nvSpPr>
          <p:cNvPr id="13" name="フッター プレースホルダ 10"/>
          <p:cNvSpPr>
            <a:spLocks noGrp="1"/>
          </p:cNvSpPr>
          <p:nvPr>
            <p:ph type="ftr" sz="quarter" idx="3"/>
          </p:nvPr>
        </p:nvSpPr>
        <p:spPr>
          <a:xfrm>
            <a:off x="3124200" y="6642556"/>
            <a:ext cx="2895600" cy="215444"/>
          </a:xfrm>
          <a:prstGeom prst="rect">
            <a:avLst/>
          </a:prstGeom>
        </p:spPr>
        <p:txBody>
          <a:bodyPr>
            <a:spAutoFit/>
          </a:bodyPr>
          <a:lstStyle>
            <a:lvl1pPr algn="ctr">
              <a:defRPr sz="800">
                <a:latin typeface="みんなの文字ゴStd M" pitchFamily="34" charset="-128"/>
                <a:ea typeface="みんなの文字ゴStd M" pitchFamily="34" charset="-128"/>
              </a:defRPr>
            </a:lvl1pPr>
          </a:lstStyle>
          <a:p>
            <a:endParaRPr lang="ja-JP" altLang="en-US" dirty="0"/>
          </a:p>
        </p:txBody>
      </p:sp>
      <p:grpSp>
        <p:nvGrpSpPr>
          <p:cNvPr id="7" name="グループ化 6"/>
          <p:cNvGrpSpPr/>
          <p:nvPr userDrawn="1"/>
        </p:nvGrpSpPr>
        <p:grpSpPr>
          <a:xfrm>
            <a:off x="3625" y="386797"/>
            <a:ext cx="9144000" cy="180020"/>
            <a:chOff x="0" y="3645024"/>
            <a:chExt cx="9906000" cy="216024"/>
          </a:xfrm>
        </p:grpSpPr>
        <p:sp>
          <p:nvSpPr>
            <p:cNvPr id="8" name="正方形/長方形 7"/>
            <p:cNvSpPr/>
            <p:nvPr/>
          </p:nvSpPr>
          <p:spPr>
            <a:xfrm>
              <a:off x="0" y="3645024"/>
              <a:ext cx="9906000" cy="72008"/>
            </a:xfrm>
            <a:prstGeom prst="rect">
              <a:avLst/>
            </a:prstGeom>
            <a:solidFill>
              <a:srgbClr val="FFCC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0" y="3789040"/>
              <a:ext cx="9906000" cy="72008"/>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0" y="3717032"/>
              <a:ext cx="9906000" cy="72008"/>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spcBef>
          <a:spcPct val="0"/>
        </a:spcBef>
        <a:buNone/>
        <a:defRPr kumimoji="1" sz="1800" b="1" kern="1200">
          <a:solidFill>
            <a:schemeClr val="tx1"/>
          </a:solidFill>
          <a:latin typeface="+mj-lt"/>
          <a:ea typeface="+mj-ea"/>
          <a:cs typeface="+mj-cs"/>
        </a:defRPr>
      </a:lvl1pPr>
    </p:titleStyle>
    <p:bodyStyle>
      <a:lvl1pPr marL="0" indent="0" algn="l" defTabSz="914400" rtl="0" eaLnBrk="1" latinLnBrk="0" hangingPunct="1">
        <a:spcBef>
          <a:spcPct val="20000"/>
        </a:spcBef>
        <a:buFont typeface="Arial" pitchFamily="34" charset="0"/>
        <a:buNone/>
        <a:defRPr kumimoji="1" sz="14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200"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050"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05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矢印: 左 7">
            <a:extLst>
              <a:ext uri="{FF2B5EF4-FFF2-40B4-BE49-F238E27FC236}">
                <a16:creationId xmlns:a16="http://schemas.microsoft.com/office/drawing/2014/main" id="{6493F964-4640-4022-9A93-8CD7328A9E1A}"/>
              </a:ext>
            </a:extLst>
          </p:cNvPr>
          <p:cNvSpPr/>
          <p:nvPr/>
        </p:nvSpPr>
        <p:spPr>
          <a:xfrm>
            <a:off x="5242228" y="4878336"/>
            <a:ext cx="720671" cy="261610"/>
          </a:xfrm>
          <a:prstGeom prst="leftArrow">
            <a:avLst/>
          </a:prstGeom>
          <a:solidFill>
            <a:schemeClr val="accent3">
              <a:lumMod val="40000"/>
              <a:lumOff val="6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タイトル 1">
            <a:extLst>
              <a:ext uri="{FF2B5EF4-FFF2-40B4-BE49-F238E27FC236}">
                <a16:creationId xmlns:a16="http://schemas.microsoft.com/office/drawing/2014/main" id="{1EF048E0-9E7E-46B1-8AFA-2845F0F23B97}"/>
              </a:ext>
            </a:extLst>
          </p:cNvPr>
          <p:cNvSpPr txBox="1">
            <a:spLocks/>
          </p:cNvSpPr>
          <p:nvPr/>
        </p:nvSpPr>
        <p:spPr>
          <a:xfrm>
            <a:off x="212996" y="58614"/>
            <a:ext cx="8717999" cy="41805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600" b="1" dirty="0">
                <a:latin typeface="Meiryo UI" panose="020B0604030504040204" pitchFamily="50" charset="-128"/>
                <a:ea typeface="Meiryo UI" panose="020B0604030504040204" pitchFamily="50" charset="-128"/>
                <a:cs typeface="Meiryo UI" panose="020B0604030504040204" pitchFamily="50" charset="-128"/>
              </a:rPr>
              <a:t>本事業の全体像</a:t>
            </a:r>
          </a:p>
        </p:txBody>
      </p:sp>
      <p:sp>
        <p:nvSpPr>
          <p:cNvPr id="16" name="Rectangle 2">
            <a:extLst>
              <a:ext uri="{FF2B5EF4-FFF2-40B4-BE49-F238E27FC236}">
                <a16:creationId xmlns:a16="http://schemas.microsoft.com/office/drawing/2014/main" id="{5B964E9B-026D-4D48-9732-4B8DBF4B78B0}"/>
              </a:ext>
            </a:extLst>
          </p:cNvPr>
          <p:cNvSpPr txBox="1">
            <a:spLocks noChangeArrowheads="1"/>
          </p:cNvSpPr>
          <p:nvPr/>
        </p:nvSpPr>
        <p:spPr bwMode="auto">
          <a:xfrm>
            <a:off x="212998" y="1674302"/>
            <a:ext cx="479791" cy="972436"/>
          </a:xfrm>
          <a:prstGeom prst="rect">
            <a:avLst/>
          </a:prstGeom>
          <a:solidFill>
            <a:srgbClr val="58B530"/>
          </a:solidFill>
          <a:ln w="28575">
            <a:solidFill>
              <a:srgbClr val="336600"/>
            </a:solidFill>
            <a:miter lim="800000"/>
            <a:headEnd/>
            <a:tailEnd/>
          </a:ln>
          <a:effectLst/>
        </p:spPr>
        <p:txBody>
          <a:bodyPr vert="eaVert" wrap="square" lIns="0" tIns="0" rIns="0" bIns="0" numCol="1" anchor="ctr" anchorCtr="1" compatLnSpc="1">
            <a:prstTxWarp prst="textNoShape">
              <a:avLst/>
            </a:prstTxWarp>
            <a:noAutofit/>
          </a:bodyPr>
          <a:lstStyle>
            <a:lvl1pPr algn="l" defTabSz="895350" rtl="0" eaLnBrk="1" fontAlgn="base" hangingPunct="1">
              <a:spcBef>
                <a:spcPct val="0"/>
              </a:spcBef>
              <a:spcAft>
                <a:spcPct val="0"/>
              </a:spcAft>
              <a:tabLst>
                <a:tab pos="357188" algn="l"/>
              </a:tabLst>
              <a:defRPr kumimoji="1" sz="1900" b="1" baseline="0">
                <a:solidFill>
                  <a:schemeClr val="tx2"/>
                </a:solidFill>
                <a:latin typeface="+mj-lt"/>
                <a:ea typeface="+mj-ea"/>
                <a:cs typeface="Arial" pitchFamily="34" charset="0"/>
              </a:defRPr>
            </a:lvl1pPr>
            <a:lvl2pPr algn="l" defTabSz="895350" rtl="0" eaLnBrk="1" fontAlgn="base" hangingPunct="1">
              <a:spcBef>
                <a:spcPct val="0"/>
              </a:spcBef>
              <a:spcAft>
                <a:spcPct val="0"/>
              </a:spcAft>
              <a:defRPr kumimoji="1" sz="1900" b="1">
                <a:solidFill>
                  <a:schemeClr val="tx2"/>
                </a:solidFill>
                <a:latin typeface="Arial" charset="0"/>
              </a:defRPr>
            </a:lvl2pPr>
            <a:lvl3pPr algn="l" defTabSz="895350" rtl="0" eaLnBrk="1" fontAlgn="base" hangingPunct="1">
              <a:spcBef>
                <a:spcPct val="0"/>
              </a:spcBef>
              <a:spcAft>
                <a:spcPct val="0"/>
              </a:spcAft>
              <a:defRPr kumimoji="1" sz="1900" b="1">
                <a:solidFill>
                  <a:schemeClr val="tx2"/>
                </a:solidFill>
                <a:latin typeface="Arial" charset="0"/>
              </a:defRPr>
            </a:lvl3pPr>
            <a:lvl4pPr algn="l" defTabSz="895350" rtl="0" eaLnBrk="1" fontAlgn="base" hangingPunct="1">
              <a:spcBef>
                <a:spcPct val="0"/>
              </a:spcBef>
              <a:spcAft>
                <a:spcPct val="0"/>
              </a:spcAft>
              <a:defRPr kumimoji="1" sz="1900" b="1">
                <a:solidFill>
                  <a:schemeClr val="tx2"/>
                </a:solidFill>
                <a:latin typeface="Arial" charset="0"/>
              </a:defRPr>
            </a:lvl4pPr>
            <a:lvl5pPr algn="l" defTabSz="895350" rtl="0" eaLnBrk="1" fontAlgn="base" hangingPunct="1">
              <a:spcBef>
                <a:spcPct val="0"/>
              </a:spcBef>
              <a:spcAft>
                <a:spcPct val="0"/>
              </a:spcAft>
              <a:defRPr kumimoji="1" sz="1900" b="1">
                <a:solidFill>
                  <a:schemeClr val="tx2"/>
                </a:solidFill>
                <a:latin typeface="Arial" charset="0"/>
              </a:defRPr>
            </a:lvl5pPr>
            <a:lvl6pPr marL="457200" algn="l" defTabSz="895350" rtl="0" eaLnBrk="1" fontAlgn="base" hangingPunct="1">
              <a:spcBef>
                <a:spcPct val="0"/>
              </a:spcBef>
              <a:spcAft>
                <a:spcPct val="0"/>
              </a:spcAft>
              <a:defRPr kumimoji="1" sz="1900" b="1">
                <a:solidFill>
                  <a:schemeClr val="tx2"/>
                </a:solidFill>
                <a:latin typeface="Arial" charset="0"/>
              </a:defRPr>
            </a:lvl6pPr>
            <a:lvl7pPr marL="914400" algn="l" defTabSz="895350" rtl="0" eaLnBrk="1" fontAlgn="base" hangingPunct="1">
              <a:spcBef>
                <a:spcPct val="0"/>
              </a:spcBef>
              <a:spcAft>
                <a:spcPct val="0"/>
              </a:spcAft>
              <a:defRPr kumimoji="1" sz="1900" b="1">
                <a:solidFill>
                  <a:schemeClr val="tx2"/>
                </a:solidFill>
                <a:latin typeface="Arial" charset="0"/>
              </a:defRPr>
            </a:lvl7pPr>
            <a:lvl8pPr marL="1371600" algn="l" defTabSz="895350" rtl="0" eaLnBrk="1" fontAlgn="base" hangingPunct="1">
              <a:spcBef>
                <a:spcPct val="0"/>
              </a:spcBef>
              <a:spcAft>
                <a:spcPct val="0"/>
              </a:spcAft>
              <a:defRPr kumimoji="1" sz="1900" b="1">
                <a:solidFill>
                  <a:schemeClr val="tx2"/>
                </a:solidFill>
                <a:latin typeface="Arial" charset="0"/>
              </a:defRPr>
            </a:lvl8pPr>
            <a:lvl9pPr marL="1828800" algn="l" defTabSz="895350" rtl="0" eaLnBrk="1" fontAlgn="base" hangingPunct="1">
              <a:spcBef>
                <a:spcPct val="0"/>
              </a:spcBef>
              <a:spcAft>
                <a:spcPct val="0"/>
              </a:spcAft>
              <a:defRPr kumimoji="1" sz="1900" b="1">
                <a:solidFill>
                  <a:schemeClr val="tx2"/>
                </a:solidFill>
                <a:latin typeface="Arial" charset="0"/>
              </a:defRPr>
            </a:lvl9pPr>
          </a:lstStyle>
          <a:p>
            <a:pPr algn="ctr"/>
            <a:r>
              <a:rPr lang="ja-JP" altLang="en-US" sz="1400" kern="0"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ビジョン・目的</a:t>
            </a:r>
            <a:endParaRPr lang="en-US" altLang="ja-JP" sz="1400" kern="0"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正方形/長方形 16">
            <a:extLst>
              <a:ext uri="{FF2B5EF4-FFF2-40B4-BE49-F238E27FC236}">
                <a16:creationId xmlns:a16="http://schemas.microsoft.com/office/drawing/2014/main" id="{77CFB5BE-10F9-46BB-AF62-D636D0643D76}"/>
              </a:ext>
            </a:extLst>
          </p:cNvPr>
          <p:cNvSpPr/>
          <p:nvPr/>
        </p:nvSpPr>
        <p:spPr>
          <a:xfrm>
            <a:off x="733756" y="1678889"/>
            <a:ext cx="8238213" cy="972436"/>
          </a:xfrm>
          <a:prstGeom prst="rect">
            <a:avLst/>
          </a:prstGeom>
          <a:solidFill>
            <a:schemeClr val="bg1"/>
          </a:solidFill>
          <a:ln w="28575">
            <a:solidFill>
              <a:srgbClr val="336600"/>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t"/>
          <a:lstStyle/>
          <a:p>
            <a:pPr marL="171450" indent="-171450">
              <a:spcAft>
                <a:spcPts val="600"/>
              </a:spcAft>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21" name="正方形/長方形 20">
            <a:extLst>
              <a:ext uri="{FF2B5EF4-FFF2-40B4-BE49-F238E27FC236}">
                <a16:creationId xmlns:a16="http://schemas.microsoft.com/office/drawing/2014/main" id="{68C2BD94-5F14-4720-81BE-DEE337D72967}"/>
              </a:ext>
            </a:extLst>
          </p:cNvPr>
          <p:cNvSpPr/>
          <p:nvPr/>
        </p:nvSpPr>
        <p:spPr>
          <a:xfrm>
            <a:off x="212997" y="3026192"/>
            <a:ext cx="4191223" cy="1688501"/>
          </a:xfrm>
          <a:prstGeom prst="rect">
            <a:avLst/>
          </a:prstGeom>
          <a:solidFill>
            <a:schemeClr val="bg1"/>
          </a:solidFill>
          <a:ln w="28575">
            <a:solidFill>
              <a:srgbClr val="336600"/>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t"/>
          <a:lstStyle/>
          <a:p>
            <a:pPr marL="171450" indent="-171450">
              <a:spcAft>
                <a:spcPts val="600"/>
              </a:spcAft>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25" name="正方形/長方形 24">
            <a:extLst>
              <a:ext uri="{FF2B5EF4-FFF2-40B4-BE49-F238E27FC236}">
                <a16:creationId xmlns:a16="http://schemas.microsoft.com/office/drawing/2014/main" id="{D6331C93-A3C5-4045-8D90-B9DD12C34123}"/>
              </a:ext>
            </a:extLst>
          </p:cNvPr>
          <p:cNvSpPr/>
          <p:nvPr/>
        </p:nvSpPr>
        <p:spPr>
          <a:xfrm>
            <a:off x="4571993" y="3042752"/>
            <a:ext cx="4359001" cy="1642362"/>
          </a:xfrm>
          <a:prstGeom prst="rect">
            <a:avLst/>
          </a:prstGeom>
          <a:solidFill>
            <a:schemeClr val="bg1"/>
          </a:solidFill>
          <a:ln w="28575">
            <a:solidFill>
              <a:srgbClr val="336600"/>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t"/>
          <a:lstStyle/>
          <a:p>
            <a:pPr marL="171450" indent="-171450">
              <a:spcAft>
                <a:spcPts val="600"/>
              </a:spcAft>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4" name="矢印: 五方向 3">
            <a:extLst>
              <a:ext uri="{FF2B5EF4-FFF2-40B4-BE49-F238E27FC236}">
                <a16:creationId xmlns:a16="http://schemas.microsoft.com/office/drawing/2014/main" id="{E746C894-1F90-412A-B550-A7D70E2E1EB2}"/>
              </a:ext>
            </a:extLst>
          </p:cNvPr>
          <p:cNvSpPr/>
          <p:nvPr/>
        </p:nvSpPr>
        <p:spPr>
          <a:xfrm>
            <a:off x="212998" y="2733221"/>
            <a:ext cx="4358998" cy="292974"/>
          </a:xfrm>
          <a:prstGeom prst="homePlate">
            <a:avLst/>
          </a:prstGeom>
          <a:solidFill>
            <a:srgbClr val="58B530"/>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rPr>
              <a:t>本事業におけるこれまでの取組み（時系列）</a:t>
            </a:r>
          </a:p>
        </p:txBody>
      </p:sp>
      <p:sp>
        <p:nvSpPr>
          <p:cNvPr id="5" name="矢印: 山形 4">
            <a:extLst>
              <a:ext uri="{FF2B5EF4-FFF2-40B4-BE49-F238E27FC236}">
                <a16:creationId xmlns:a16="http://schemas.microsoft.com/office/drawing/2014/main" id="{95A3C6BD-32E4-45AE-B3E2-341B936A2DF0}"/>
              </a:ext>
            </a:extLst>
          </p:cNvPr>
          <p:cNvSpPr/>
          <p:nvPr/>
        </p:nvSpPr>
        <p:spPr>
          <a:xfrm>
            <a:off x="4572000" y="2733220"/>
            <a:ext cx="4359001" cy="292973"/>
          </a:xfrm>
          <a:prstGeom prst="chevron">
            <a:avLst/>
          </a:prstGeom>
          <a:solidFill>
            <a:srgbClr val="58B530"/>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rPr>
              <a:t>克服すべき課題（ボトルネック）</a:t>
            </a:r>
          </a:p>
        </p:txBody>
      </p:sp>
      <p:sp>
        <p:nvSpPr>
          <p:cNvPr id="20" name="正方形/長方形 19">
            <a:extLst>
              <a:ext uri="{FF2B5EF4-FFF2-40B4-BE49-F238E27FC236}">
                <a16:creationId xmlns:a16="http://schemas.microsoft.com/office/drawing/2014/main" id="{E86FDFEA-5E0E-4AD8-8FDE-6FA2BFE69819}"/>
              </a:ext>
            </a:extLst>
          </p:cNvPr>
          <p:cNvSpPr/>
          <p:nvPr/>
        </p:nvSpPr>
        <p:spPr>
          <a:xfrm>
            <a:off x="212992" y="5618844"/>
            <a:ext cx="8718002" cy="972437"/>
          </a:xfrm>
          <a:prstGeom prst="rect">
            <a:avLst/>
          </a:prstGeom>
          <a:solidFill>
            <a:schemeClr val="bg1"/>
          </a:solidFill>
          <a:ln w="28575">
            <a:solidFill>
              <a:srgbClr val="336600"/>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t"/>
          <a:lstStyle/>
          <a:p>
            <a:pPr marL="171450" indent="-171450">
              <a:spcAft>
                <a:spcPts val="600"/>
              </a:spcAft>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18" name="Rectangle 2">
            <a:extLst>
              <a:ext uri="{FF2B5EF4-FFF2-40B4-BE49-F238E27FC236}">
                <a16:creationId xmlns:a16="http://schemas.microsoft.com/office/drawing/2014/main" id="{6E103718-8EF0-4251-A34B-CB4B365CFC29}"/>
              </a:ext>
            </a:extLst>
          </p:cNvPr>
          <p:cNvSpPr txBox="1">
            <a:spLocks noChangeArrowheads="1"/>
          </p:cNvSpPr>
          <p:nvPr/>
        </p:nvSpPr>
        <p:spPr bwMode="auto">
          <a:xfrm>
            <a:off x="212996" y="5319357"/>
            <a:ext cx="8717998" cy="307777"/>
          </a:xfrm>
          <a:prstGeom prst="rect">
            <a:avLst/>
          </a:prstGeom>
          <a:solidFill>
            <a:srgbClr val="58B530"/>
          </a:solidFill>
          <a:ln w="28575">
            <a:solidFill>
              <a:srgbClr val="336600"/>
            </a:solidFill>
            <a:miter lim="800000"/>
            <a:headEnd/>
            <a:tailEnd/>
          </a:ln>
          <a:effectLst/>
        </p:spPr>
        <p:txBody>
          <a:bodyPr vert="horz" wrap="square" lIns="0" tIns="0" rIns="0" bIns="0" numCol="1" anchor="ctr" anchorCtr="1" compatLnSpc="1">
            <a:prstTxWarp prst="textNoShape">
              <a:avLst/>
            </a:prstTxWarp>
            <a:noAutofit/>
          </a:bodyPr>
          <a:lstStyle>
            <a:lvl1pPr algn="l" defTabSz="895350" rtl="0" eaLnBrk="1" fontAlgn="base" hangingPunct="1">
              <a:spcBef>
                <a:spcPct val="0"/>
              </a:spcBef>
              <a:spcAft>
                <a:spcPct val="0"/>
              </a:spcAft>
              <a:tabLst>
                <a:tab pos="357188" algn="l"/>
              </a:tabLst>
              <a:defRPr kumimoji="1" sz="1900" b="1" baseline="0">
                <a:solidFill>
                  <a:schemeClr val="tx2"/>
                </a:solidFill>
                <a:latin typeface="+mj-lt"/>
                <a:ea typeface="+mj-ea"/>
                <a:cs typeface="Arial" pitchFamily="34" charset="0"/>
              </a:defRPr>
            </a:lvl1pPr>
            <a:lvl2pPr algn="l" defTabSz="895350" rtl="0" eaLnBrk="1" fontAlgn="base" hangingPunct="1">
              <a:spcBef>
                <a:spcPct val="0"/>
              </a:spcBef>
              <a:spcAft>
                <a:spcPct val="0"/>
              </a:spcAft>
              <a:defRPr kumimoji="1" sz="1900" b="1">
                <a:solidFill>
                  <a:schemeClr val="tx2"/>
                </a:solidFill>
                <a:latin typeface="Arial" charset="0"/>
              </a:defRPr>
            </a:lvl2pPr>
            <a:lvl3pPr algn="l" defTabSz="895350" rtl="0" eaLnBrk="1" fontAlgn="base" hangingPunct="1">
              <a:spcBef>
                <a:spcPct val="0"/>
              </a:spcBef>
              <a:spcAft>
                <a:spcPct val="0"/>
              </a:spcAft>
              <a:defRPr kumimoji="1" sz="1900" b="1">
                <a:solidFill>
                  <a:schemeClr val="tx2"/>
                </a:solidFill>
                <a:latin typeface="Arial" charset="0"/>
              </a:defRPr>
            </a:lvl3pPr>
            <a:lvl4pPr algn="l" defTabSz="895350" rtl="0" eaLnBrk="1" fontAlgn="base" hangingPunct="1">
              <a:spcBef>
                <a:spcPct val="0"/>
              </a:spcBef>
              <a:spcAft>
                <a:spcPct val="0"/>
              </a:spcAft>
              <a:defRPr kumimoji="1" sz="1900" b="1">
                <a:solidFill>
                  <a:schemeClr val="tx2"/>
                </a:solidFill>
                <a:latin typeface="Arial" charset="0"/>
              </a:defRPr>
            </a:lvl4pPr>
            <a:lvl5pPr algn="l" defTabSz="895350" rtl="0" eaLnBrk="1" fontAlgn="base" hangingPunct="1">
              <a:spcBef>
                <a:spcPct val="0"/>
              </a:spcBef>
              <a:spcAft>
                <a:spcPct val="0"/>
              </a:spcAft>
              <a:defRPr kumimoji="1" sz="1900" b="1">
                <a:solidFill>
                  <a:schemeClr val="tx2"/>
                </a:solidFill>
                <a:latin typeface="Arial" charset="0"/>
              </a:defRPr>
            </a:lvl5pPr>
            <a:lvl6pPr marL="457200" algn="l" defTabSz="895350" rtl="0" eaLnBrk="1" fontAlgn="base" hangingPunct="1">
              <a:spcBef>
                <a:spcPct val="0"/>
              </a:spcBef>
              <a:spcAft>
                <a:spcPct val="0"/>
              </a:spcAft>
              <a:defRPr kumimoji="1" sz="1900" b="1">
                <a:solidFill>
                  <a:schemeClr val="tx2"/>
                </a:solidFill>
                <a:latin typeface="Arial" charset="0"/>
              </a:defRPr>
            </a:lvl6pPr>
            <a:lvl7pPr marL="914400" algn="l" defTabSz="895350" rtl="0" eaLnBrk="1" fontAlgn="base" hangingPunct="1">
              <a:spcBef>
                <a:spcPct val="0"/>
              </a:spcBef>
              <a:spcAft>
                <a:spcPct val="0"/>
              </a:spcAft>
              <a:defRPr kumimoji="1" sz="1900" b="1">
                <a:solidFill>
                  <a:schemeClr val="tx2"/>
                </a:solidFill>
                <a:latin typeface="Arial" charset="0"/>
              </a:defRPr>
            </a:lvl7pPr>
            <a:lvl8pPr marL="1371600" algn="l" defTabSz="895350" rtl="0" eaLnBrk="1" fontAlgn="base" hangingPunct="1">
              <a:spcBef>
                <a:spcPct val="0"/>
              </a:spcBef>
              <a:spcAft>
                <a:spcPct val="0"/>
              </a:spcAft>
              <a:defRPr kumimoji="1" sz="1900" b="1">
                <a:solidFill>
                  <a:schemeClr val="tx2"/>
                </a:solidFill>
                <a:latin typeface="Arial" charset="0"/>
              </a:defRPr>
            </a:lvl8pPr>
            <a:lvl9pPr marL="1828800" algn="l" defTabSz="895350" rtl="0" eaLnBrk="1" fontAlgn="base" hangingPunct="1">
              <a:spcBef>
                <a:spcPct val="0"/>
              </a:spcBef>
              <a:spcAft>
                <a:spcPct val="0"/>
              </a:spcAft>
              <a:defRPr kumimoji="1" sz="1900" b="1">
                <a:solidFill>
                  <a:schemeClr val="tx2"/>
                </a:solidFill>
                <a:latin typeface="Arial" charset="0"/>
              </a:defRPr>
            </a:lvl9pPr>
          </a:lstStyle>
          <a:p>
            <a:pPr algn="ctr"/>
            <a:r>
              <a:rPr lang="ja-JP" altLang="en-US" sz="1400" kern="0"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ビジョン実現に向けた道筋（根拠）</a:t>
            </a:r>
            <a:endParaRPr lang="en-US" altLang="ja-JP" sz="1400" kern="0"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正方形/長方形 21">
            <a:extLst>
              <a:ext uri="{FF2B5EF4-FFF2-40B4-BE49-F238E27FC236}">
                <a16:creationId xmlns:a16="http://schemas.microsoft.com/office/drawing/2014/main" id="{17E89F2E-7934-42E7-B36E-585A9FAA8F2B}"/>
              </a:ext>
            </a:extLst>
          </p:cNvPr>
          <p:cNvSpPr/>
          <p:nvPr/>
        </p:nvSpPr>
        <p:spPr>
          <a:xfrm>
            <a:off x="733756" y="653400"/>
            <a:ext cx="8238213" cy="965578"/>
          </a:xfrm>
          <a:prstGeom prst="rect">
            <a:avLst/>
          </a:prstGeom>
          <a:solidFill>
            <a:schemeClr val="bg1"/>
          </a:solidFill>
          <a:ln w="28575">
            <a:solidFill>
              <a:srgbClr val="336600"/>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t"/>
          <a:lstStyle/>
          <a:p>
            <a:pPr marL="171450" indent="-171450">
              <a:spcAft>
                <a:spcPts val="600"/>
              </a:spcAft>
              <a:buFont typeface="Arial" panose="020B0604020202020204" pitchFamily="34" charset="0"/>
              <a:buChar char="•"/>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10" name="フローチャート: 組合せ 9">
            <a:extLst>
              <a:ext uri="{FF2B5EF4-FFF2-40B4-BE49-F238E27FC236}">
                <a16:creationId xmlns:a16="http://schemas.microsoft.com/office/drawing/2014/main" id="{5682F50D-4EE9-49CB-847A-CF1D2F10FB64}"/>
              </a:ext>
            </a:extLst>
          </p:cNvPr>
          <p:cNvSpPr/>
          <p:nvPr/>
        </p:nvSpPr>
        <p:spPr>
          <a:xfrm>
            <a:off x="3732209" y="4834852"/>
            <a:ext cx="1510019" cy="437934"/>
          </a:xfrm>
          <a:prstGeom prst="flowChartMerge">
            <a:avLst/>
          </a:prstGeom>
          <a:gradFill flip="none" rotWithShape="1">
            <a:gsLst>
              <a:gs pos="0">
                <a:srgbClr val="58B530">
                  <a:tint val="66000"/>
                  <a:satMod val="160000"/>
                </a:srgbClr>
              </a:gs>
              <a:gs pos="50000">
                <a:srgbClr val="58B530">
                  <a:tint val="44500"/>
                  <a:satMod val="160000"/>
                </a:srgbClr>
              </a:gs>
              <a:gs pos="100000">
                <a:srgbClr val="58B530">
                  <a:tint val="23500"/>
                  <a:satMod val="160000"/>
                </a:srgbClr>
              </a:gs>
            </a:gsLst>
            <a:lin ang="162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テキスト ボックス 11">
            <a:extLst>
              <a:ext uri="{FF2B5EF4-FFF2-40B4-BE49-F238E27FC236}">
                <a16:creationId xmlns:a16="http://schemas.microsoft.com/office/drawing/2014/main" id="{071C39EF-D7F4-4F78-8AB6-1D710AC263D5}"/>
              </a:ext>
            </a:extLst>
          </p:cNvPr>
          <p:cNvSpPr txBox="1"/>
          <p:nvPr/>
        </p:nvSpPr>
        <p:spPr>
          <a:xfrm>
            <a:off x="3920618" y="4745159"/>
            <a:ext cx="1321610" cy="523220"/>
          </a:xfrm>
          <a:prstGeom prst="rect">
            <a:avLst/>
          </a:prstGeom>
          <a:noFill/>
        </p:spPr>
        <p:txBody>
          <a:bodyPr wrap="square" rtlCol="0">
            <a:spAutoFit/>
          </a:bodyPr>
          <a:lstStyle/>
          <a:p>
            <a:r>
              <a:rPr kumimoji="1" lang="ja-JP" altLang="en-US" sz="1400" b="1" dirty="0">
                <a:latin typeface="みんなの文字ゴStd M" pitchFamily="34" charset="-128"/>
                <a:ea typeface="みんなの文字ゴStd M" pitchFamily="34" charset="-128"/>
              </a:rPr>
              <a:t>ボトルネックの解消</a:t>
            </a:r>
          </a:p>
        </p:txBody>
      </p:sp>
      <p:sp>
        <p:nvSpPr>
          <p:cNvPr id="26" name="Rectangle 2">
            <a:extLst>
              <a:ext uri="{FF2B5EF4-FFF2-40B4-BE49-F238E27FC236}">
                <a16:creationId xmlns:a16="http://schemas.microsoft.com/office/drawing/2014/main" id="{A50427CA-D955-4DE3-A097-5B64CB31C4E9}"/>
              </a:ext>
            </a:extLst>
          </p:cNvPr>
          <p:cNvSpPr txBox="1">
            <a:spLocks noChangeArrowheads="1"/>
          </p:cNvSpPr>
          <p:nvPr/>
        </p:nvSpPr>
        <p:spPr bwMode="auto">
          <a:xfrm>
            <a:off x="212998" y="657458"/>
            <a:ext cx="479791" cy="943896"/>
          </a:xfrm>
          <a:prstGeom prst="rect">
            <a:avLst/>
          </a:prstGeom>
          <a:solidFill>
            <a:srgbClr val="58B530"/>
          </a:solidFill>
          <a:ln w="28575">
            <a:solidFill>
              <a:srgbClr val="336600"/>
            </a:solidFill>
            <a:miter lim="800000"/>
            <a:headEnd/>
            <a:tailEnd/>
          </a:ln>
          <a:effectLst/>
        </p:spPr>
        <p:txBody>
          <a:bodyPr vert="eaVert" wrap="square" lIns="0" tIns="0" rIns="0" bIns="0" numCol="1" anchor="ctr" anchorCtr="1" compatLnSpc="1">
            <a:prstTxWarp prst="textNoShape">
              <a:avLst/>
            </a:prstTxWarp>
            <a:noAutofit/>
          </a:bodyPr>
          <a:lstStyle>
            <a:lvl1pPr algn="l" defTabSz="895350" rtl="0" eaLnBrk="1" fontAlgn="base" hangingPunct="1">
              <a:spcBef>
                <a:spcPct val="0"/>
              </a:spcBef>
              <a:spcAft>
                <a:spcPct val="0"/>
              </a:spcAft>
              <a:tabLst>
                <a:tab pos="357188" algn="l"/>
              </a:tabLst>
              <a:defRPr kumimoji="1" sz="1900" b="1" baseline="0">
                <a:solidFill>
                  <a:schemeClr val="tx2"/>
                </a:solidFill>
                <a:latin typeface="+mj-lt"/>
                <a:ea typeface="+mj-ea"/>
                <a:cs typeface="Arial" pitchFamily="34" charset="0"/>
              </a:defRPr>
            </a:lvl1pPr>
            <a:lvl2pPr algn="l" defTabSz="895350" rtl="0" eaLnBrk="1" fontAlgn="base" hangingPunct="1">
              <a:spcBef>
                <a:spcPct val="0"/>
              </a:spcBef>
              <a:spcAft>
                <a:spcPct val="0"/>
              </a:spcAft>
              <a:defRPr kumimoji="1" sz="1900" b="1">
                <a:solidFill>
                  <a:schemeClr val="tx2"/>
                </a:solidFill>
                <a:latin typeface="Arial" charset="0"/>
              </a:defRPr>
            </a:lvl2pPr>
            <a:lvl3pPr algn="l" defTabSz="895350" rtl="0" eaLnBrk="1" fontAlgn="base" hangingPunct="1">
              <a:spcBef>
                <a:spcPct val="0"/>
              </a:spcBef>
              <a:spcAft>
                <a:spcPct val="0"/>
              </a:spcAft>
              <a:defRPr kumimoji="1" sz="1900" b="1">
                <a:solidFill>
                  <a:schemeClr val="tx2"/>
                </a:solidFill>
                <a:latin typeface="Arial" charset="0"/>
              </a:defRPr>
            </a:lvl3pPr>
            <a:lvl4pPr algn="l" defTabSz="895350" rtl="0" eaLnBrk="1" fontAlgn="base" hangingPunct="1">
              <a:spcBef>
                <a:spcPct val="0"/>
              </a:spcBef>
              <a:spcAft>
                <a:spcPct val="0"/>
              </a:spcAft>
              <a:defRPr kumimoji="1" sz="1900" b="1">
                <a:solidFill>
                  <a:schemeClr val="tx2"/>
                </a:solidFill>
                <a:latin typeface="Arial" charset="0"/>
              </a:defRPr>
            </a:lvl4pPr>
            <a:lvl5pPr algn="l" defTabSz="895350" rtl="0" eaLnBrk="1" fontAlgn="base" hangingPunct="1">
              <a:spcBef>
                <a:spcPct val="0"/>
              </a:spcBef>
              <a:spcAft>
                <a:spcPct val="0"/>
              </a:spcAft>
              <a:defRPr kumimoji="1" sz="1900" b="1">
                <a:solidFill>
                  <a:schemeClr val="tx2"/>
                </a:solidFill>
                <a:latin typeface="Arial" charset="0"/>
              </a:defRPr>
            </a:lvl5pPr>
            <a:lvl6pPr marL="457200" algn="l" defTabSz="895350" rtl="0" eaLnBrk="1" fontAlgn="base" hangingPunct="1">
              <a:spcBef>
                <a:spcPct val="0"/>
              </a:spcBef>
              <a:spcAft>
                <a:spcPct val="0"/>
              </a:spcAft>
              <a:defRPr kumimoji="1" sz="1900" b="1">
                <a:solidFill>
                  <a:schemeClr val="tx2"/>
                </a:solidFill>
                <a:latin typeface="Arial" charset="0"/>
              </a:defRPr>
            </a:lvl6pPr>
            <a:lvl7pPr marL="914400" algn="l" defTabSz="895350" rtl="0" eaLnBrk="1" fontAlgn="base" hangingPunct="1">
              <a:spcBef>
                <a:spcPct val="0"/>
              </a:spcBef>
              <a:spcAft>
                <a:spcPct val="0"/>
              </a:spcAft>
              <a:defRPr kumimoji="1" sz="1900" b="1">
                <a:solidFill>
                  <a:schemeClr val="tx2"/>
                </a:solidFill>
                <a:latin typeface="Arial" charset="0"/>
              </a:defRPr>
            </a:lvl7pPr>
            <a:lvl8pPr marL="1371600" algn="l" defTabSz="895350" rtl="0" eaLnBrk="1" fontAlgn="base" hangingPunct="1">
              <a:spcBef>
                <a:spcPct val="0"/>
              </a:spcBef>
              <a:spcAft>
                <a:spcPct val="0"/>
              </a:spcAft>
              <a:defRPr kumimoji="1" sz="1900" b="1">
                <a:solidFill>
                  <a:schemeClr val="tx2"/>
                </a:solidFill>
                <a:latin typeface="Arial" charset="0"/>
              </a:defRPr>
            </a:lvl8pPr>
            <a:lvl9pPr marL="1828800" algn="l" defTabSz="895350" rtl="0" eaLnBrk="1" fontAlgn="base" hangingPunct="1">
              <a:spcBef>
                <a:spcPct val="0"/>
              </a:spcBef>
              <a:spcAft>
                <a:spcPct val="0"/>
              </a:spcAft>
              <a:defRPr kumimoji="1" sz="1900" b="1">
                <a:solidFill>
                  <a:schemeClr val="tx2"/>
                </a:solidFill>
                <a:latin typeface="Arial" charset="0"/>
              </a:defRPr>
            </a:lvl9pPr>
          </a:lstStyle>
          <a:p>
            <a:pPr algn="ctr"/>
            <a:r>
              <a:rPr lang="ja-JP" altLang="en-US" sz="1400" kern="0"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本事業の</a:t>
            </a:r>
            <a:endParaRPr lang="en-US" altLang="ja-JP" sz="1400" kern="0"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400" kern="0"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概要</a:t>
            </a:r>
            <a:endParaRPr lang="en-US" altLang="ja-JP" sz="1400" kern="0"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6" name="表 5">
            <a:extLst>
              <a:ext uri="{FF2B5EF4-FFF2-40B4-BE49-F238E27FC236}">
                <a16:creationId xmlns:a16="http://schemas.microsoft.com/office/drawing/2014/main" id="{BC953ABE-2BD9-4F3D-853E-6AB1261D9D6C}"/>
              </a:ext>
            </a:extLst>
          </p:cNvPr>
          <p:cNvGraphicFramePr>
            <a:graphicFrameLocks noGrp="1"/>
          </p:cNvGraphicFramePr>
          <p:nvPr>
            <p:extLst>
              <p:ext uri="{D42A27DB-BD31-4B8C-83A1-F6EECF244321}">
                <p14:modId xmlns:p14="http://schemas.microsoft.com/office/powerpoint/2010/main" val="3284727931"/>
              </p:ext>
            </p:extLst>
          </p:nvPr>
        </p:nvGraphicFramePr>
        <p:xfrm>
          <a:off x="5613428" y="4736216"/>
          <a:ext cx="3090625" cy="548640"/>
        </p:xfrm>
        <a:graphic>
          <a:graphicData uri="http://schemas.openxmlformats.org/drawingml/2006/table">
            <a:tbl>
              <a:tblPr firstRow="1" bandRow="1">
                <a:tableStyleId>{0505E3EF-67EA-436B-97B2-0124C06EBD24}</a:tableStyleId>
              </a:tblPr>
              <a:tblGrid>
                <a:gridCol w="1466686">
                  <a:extLst>
                    <a:ext uri="{9D8B030D-6E8A-4147-A177-3AD203B41FA5}">
                      <a16:colId xmlns:a16="http://schemas.microsoft.com/office/drawing/2014/main" val="677190331"/>
                    </a:ext>
                  </a:extLst>
                </a:gridCol>
                <a:gridCol w="1623939">
                  <a:extLst>
                    <a:ext uri="{9D8B030D-6E8A-4147-A177-3AD203B41FA5}">
                      <a16:colId xmlns:a16="http://schemas.microsoft.com/office/drawing/2014/main" val="884876614"/>
                    </a:ext>
                  </a:extLst>
                </a:gridCol>
              </a:tblGrid>
              <a:tr h="190730">
                <a:tc>
                  <a:txBody>
                    <a:bodyPr/>
                    <a:lstStyle/>
                    <a:p>
                      <a:pPr algn="l"/>
                      <a:r>
                        <a:rPr kumimoji="1" lang="ja-JP" altLang="en-US" sz="1200" b="1" dirty="0"/>
                        <a:t>助成申請金額</a:t>
                      </a:r>
                    </a:p>
                  </a:txBody>
                  <a:tcPr anchor="ctr"/>
                </a:tc>
                <a:tc>
                  <a:txBody>
                    <a:bodyPr/>
                    <a:lstStyle/>
                    <a:p>
                      <a:pPr algn="l"/>
                      <a:r>
                        <a:rPr kumimoji="1" lang="ja-JP" altLang="en-US" sz="1200" b="1" dirty="0"/>
                        <a:t>●●●百万円</a:t>
                      </a:r>
                    </a:p>
                  </a:txBody>
                  <a:tcPr anchor="ctr"/>
                </a:tc>
                <a:extLst>
                  <a:ext uri="{0D108BD9-81ED-4DB2-BD59-A6C34878D82A}">
                    <a16:rowId xmlns:a16="http://schemas.microsoft.com/office/drawing/2014/main" val="758465332"/>
                  </a:ext>
                </a:extLst>
              </a:tr>
              <a:tr h="189800">
                <a:tc>
                  <a:txBody>
                    <a:bodyPr/>
                    <a:lstStyle/>
                    <a:p>
                      <a:pPr algn="l"/>
                      <a:r>
                        <a:rPr kumimoji="1" lang="ja-JP" altLang="en-US" sz="1200" b="1" dirty="0"/>
                        <a:t>主な資金使途</a:t>
                      </a:r>
                    </a:p>
                  </a:txBody>
                  <a:tcPr anchor="ctr"/>
                </a:tc>
                <a:tc>
                  <a:txBody>
                    <a:bodyPr/>
                    <a:lstStyle/>
                    <a:p>
                      <a:pPr algn="l"/>
                      <a:r>
                        <a:rPr kumimoji="1" lang="ja-JP" altLang="en-US" sz="1200" b="1" dirty="0"/>
                        <a:t>●●●</a:t>
                      </a:r>
                    </a:p>
                  </a:txBody>
                  <a:tcPr anchor="ctr"/>
                </a:tc>
                <a:extLst>
                  <a:ext uri="{0D108BD9-81ED-4DB2-BD59-A6C34878D82A}">
                    <a16:rowId xmlns:a16="http://schemas.microsoft.com/office/drawing/2014/main" val="3362031955"/>
                  </a:ext>
                </a:extLst>
              </a:tr>
            </a:tbl>
          </a:graphicData>
        </a:graphic>
      </p:graphicFrame>
      <p:sp>
        <p:nvSpPr>
          <p:cNvPr id="2" name="テキスト ボックス 1">
            <a:extLst>
              <a:ext uri="{FF2B5EF4-FFF2-40B4-BE49-F238E27FC236}">
                <a16:creationId xmlns:a16="http://schemas.microsoft.com/office/drawing/2014/main" id="{F318B360-9FF2-B07A-4A01-E92292F2E946}"/>
              </a:ext>
            </a:extLst>
          </p:cNvPr>
          <p:cNvSpPr txBox="1"/>
          <p:nvPr/>
        </p:nvSpPr>
        <p:spPr>
          <a:xfrm>
            <a:off x="8902696" y="6605696"/>
            <a:ext cx="341745" cy="276999"/>
          </a:xfrm>
          <a:prstGeom prst="rect">
            <a:avLst/>
          </a:prstGeom>
          <a:noFill/>
        </p:spPr>
        <p:txBody>
          <a:bodyPr wrap="square" rtlCol="0">
            <a:spAutoFit/>
          </a:bodyPr>
          <a:lstStyle/>
          <a:p>
            <a:r>
              <a:rPr kumimoji="1" lang="ja-JP" altLang="en-US" sz="1200" dirty="0">
                <a:latin typeface="みんなの文字ゴStd M" pitchFamily="34" charset="-128"/>
                <a:ea typeface="みんなの文字ゴStd M" pitchFamily="34" charset="-128"/>
              </a:rPr>
              <a:t>１</a:t>
            </a:r>
          </a:p>
        </p:txBody>
      </p:sp>
    </p:spTree>
    <p:extLst>
      <p:ext uri="{BB962C8B-B14F-4D97-AF65-F5344CB8AC3E}">
        <p14:creationId xmlns:p14="http://schemas.microsoft.com/office/powerpoint/2010/main" val="45306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18A6C-96E3-3E75-51B5-4BE2FCE26B3D}"/>
            </a:ext>
          </a:extLst>
        </p:cNvPr>
        <p:cNvGrpSpPr/>
        <p:nvPr/>
      </p:nvGrpSpPr>
      <p:grpSpPr>
        <a:xfrm>
          <a:off x="0" y="0"/>
          <a:ext cx="0" cy="0"/>
          <a:chOff x="0" y="0"/>
          <a:chExt cx="0" cy="0"/>
        </a:xfrm>
      </p:grpSpPr>
      <p:sp>
        <p:nvSpPr>
          <p:cNvPr id="8" name="矢印: 左 7">
            <a:extLst>
              <a:ext uri="{FF2B5EF4-FFF2-40B4-BE49-F238E27FC236}">
                <a16:creationId xmlns:a16="http://schemas.microsoft.com/office/drawing/2014/main" id="{292D02C4-532C-699D-A7BF-B51FEA468E78}"/>
              </a:ext>
            </a:extLst>
          </p:cNvPr>
          <p:cNvSpPr/>
          <p:nvPr/>
        </p:nvSpPr>
        <p:spPr>
          <a:xfrm>
            <a:off x="5242228" y="4878336"/>
            <a:ext cx="720671" cy="261610"/>
          </a:xfrm>
          <a:prstGeom prst="leftArrow">
            <a:avLst/>
          </a:prstGeom>
          <a:solidFill>
            <a:schemeClr val="accent3">
              <a:lumMod val="40000"/>
              <a:lumOff val="6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タイトル 1">
            <a:extLst>
              <a:ext uri="{FF2B5EF4-FFF2-40B4-BE49-F238E27FC236}">
                <a16:creationId xmlns:a16="http://schemas.microsoft.com/office/drawing/2014/main" id="{EBDEFA56-FBBD-2C27-67D9-DF296D157E3A}"/>
              </a:ext>
            </a:extLst>
          </p:cNvPr>
          <p:cNvSpPr txBox="1">
            <a:spLocks/>
          </p:cNvSpPr>
          <p:nvPr/>
        </p:nvSpPr>
        <p:spPr>
          <a:xfrm>
            <a:off x="212996" y="58614"/>
            <a:ext cx="8717999" cy="41805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600" b="1" dirty="0">
                <a:latin typeface="Meiryo UI" panose="020B0604030504040204" pitchFamily="50" charset="-128"/>
                <a:ea typeface="Meiryo UI" panose="020B0604030504040204" pitchFamily="50" charset="-128"/>
                <a:cs typeface="Meiryo UI" panose="020B0604030504040204" pitchFamily="50" charset="-128"/>
              </a:rPr>
              <a:t>本事業の全体像</a:t>
            </a:r>
          </a:p>
        </p:txBody>
      </p:sp>
      <p:sp>
        <p:nvSpPr>
          <p:cNvPr id="16" name="Rectangle 2">
            <a:extLst>
              <a:ext uri="{FF2B5EF4-FFF2-40B4-BE49-F238E27FC236}">
                <a16:creationId xmlns:a16="http://schemas.microsoft.com/office/drawing/2014/main" id="{37AFEFBF-DBEA-4C4E-8E07-EF8BB5230E7B}"/>
              </a:ext>
            </a:extLst>
          </p:cNvPr>
          <p:cNvSpPr txBox="1">
            <a:spLocks noChangeArrowheads="1"/>
          </p:cNvSpPr>
          <p:nvPr/>
        </p:nvSpPr>
        <p:spPr bwMode="auto">
          <a:xfrm>
            <a:off x="212998" y="1674302"/>
            <a:ext cx="479791" cy="972436"/>
          </a:xfrm>
          <a:prstGeom prst="rect">
            <a:avLst/>
          </a:prstGeom>
          <a:solidFill>
            <a:srgbClr val="58B530"/>
          </a:solidFill>
          <a:ln w="28575">
            <a:solidFill>
              <a:srgbClr val="336600"/>
            </a:solidFill>
            <a:miter lim="800000"/>
            <a:headEnd/>
            <a:tailEnd/>
          </a:ln>
          <a:effectLst/>
        </p:spPr>
        <p:txBody>
          <a:bodyPr vert="eaVert" wrap="square" lIns="0" tIns="0" rIns="0" bIns="0" numCol="1" anchor="ctr" anchorCtr="1" compatLnSpc="1">
            <a:prstTxWarp prst="textNoShape">
              <a:avLst/>
            </a:prstTxWarp>
            <a:noAutofit/>
          </a:bodyPr>
          <a:lstStyle>
            <a:lvl1pPr algn="l" defTabSz="895350" rtl="0" eaLnBrk="1" fontAlgn="base" hangingPunct="1">
              <a:spcBef>
                <a:spcPct val="0"/>
              </a:spcBef>
              <a:spcAft>
                <a:spcPct val="0"/>
              </a:spcAft>
              <a:tabLst>
                <a:tab pos="357188" algn="l"/>
              </a:tabLst>
              <a:defRPr kumimoji="1" sz="1900" b="1" baseline="0">
                <a:solidFill>
                  <a:schemeClr val="tx2"/>
                </a:solidFill>
                <a:latin typeface="+mj-lt"/>
                <a:ea typeface="+mj-ea"/>
                <a:cs typeface="Arial" pitchFamily="34" charset="0"/>
              </a:defRPr>
            </a:lvl1pPr>
            <a:lvl2pPr algn="l" defTabSz="895350" rtl="0" eaLnBrk="1" fontAlgn="base" hangingPunct="1">
              <a:spcBef>
                <a:spcPct val="0"/>
              </a:spcBef>
              <a:spcAft>
                <a:spcPct val="0"/>
              </a:spcAft>
              <a:defRPr kumimoji="1" sz="1900" b="1">
                <a:solidFill>
                  <a:schemeClr val="tx2"/>
                </a:solidFill>
                <a:latin typeface="Arial" charset="0"/>
              </a:defRPr>
            </a:lvl2pPr>
            <a:lvl3pPr algn="l" defTabSz="895350" rtl="0" eaLnBrk="1" fontAlgn="base" hangingPunct="1">
              <a:spcBef>
                <a:spcPct val="0"/>
              </a:spcBef>
              <a:spcAft>
                <a:spcPct val="0"/>
              </a:spcAft>
              <a:defRPr kumimoji="1" sz="1900" b="1">
                <a:solidFill>
                  <a:schemeClr val="tx2"/>
                </a:solidFill>
                <a:latin typeface="Arial" charset="0"/>
              </a:defRPr>
            </a:lvl3pPr>
            <a:lvl4pPr algn="l" defTabSz="895350" rtl="0" eaLnBrk="1" fontAlgn="base" hangingPunct="1">
              <a:spcBef>
                <a:spcPct val="0"/>
              </a:spcBef>
              <a:spcAft>
                <a:spcPct val="0"/>
              </a:spcAft>
              <a:defRPr kumimoji="1" sz="1900" b="1">
                <a:solidFill>
                  <a:schemeClr val="tx2"/>
                </a:solidFill>
                <a:latin typeface="Arial" charset="0"/>
              </a:defRPr>
            </a:lvl4pPr>
            <a:lvl5pPr algn="l" defTabSz="895350" rtl="0" eaLnBrk="1" fontAlgn="base" hangingPunct="1">
              <a:spcBef>
                <a:spcPct val="0"/>
              </a:spcBef>
              <a:spcAft>
                <a:spcPct val="0"/>
              </a:spcAft>
              <a:defRPr kumimoji="1" sz="1900" b="1">
                <a:solidFill>
                  <a:schemeClr val="tx2"/>
                </a:solidFill>
                <a:latin typeface="Arial" charset="0"/>
              </a:defRPr>
            </a:lvl5pPr>
            <a:lvl6pPr marL="457200" algn="l" defTabSz="895350" rtl="0" eaLnBrk="1" fontAlgn="base" hangingPunct="1">
              <a:spcBef>
                <a:spcPct val="0"/>
              </a:spcBef>
              <a:spcAft>
                <a:spcPct val="0"/>
              </a:spcAft>
              <a:defRPr kumimoji="1" sz="1900" b="1">
                <a:solidFill>
                  <a:schemeClr val="tx2"/>
                </a:solidFill>
                <a:latin typeface="Arial" charset="0"/>
              </a:defRPr>
            </a:lvl6pPr>
            <a:lvl7pPr marL="914400" algn="l" defTabSz="895350" rtl="0" eaLnBrk="1" fontAlgn="base" hangingPunct="1">
              <a:spcBef>
                <a:spcPct val="0"/>
              </a:spcBef>
              <a:spcAft>
                <a:spcPct val="0"/>
              </a:spcAft>
              <a:defRPr kumimoji="1" sz="1900" b="1">
                <a:solidFill>
                  <a:schemeClr val="tx2"/>
                </a:solidFill>
                <a:latin typeface="Arial" charset="0"/>
              </a:defRPr>
            </a:lvl7pPr>
            <a:lvl8pPr marL="1371600" algn="l" defTabSz="895350" rtl="0" eaLnBrk="1" fontAlgn="base" hangingPunct="1">
              <a:spcBef>
                <a:spcPct val="0"/>
              </a:spcBef>
              <a:spcAft>
                <a:spcPct val="0"/>
              </a:spcAft>
              <a:defRPr kumimoji="1" sz="1900" b="1">
                <a:solidFill>
                  <a:schemeClr val="tx2"/>
                </a:solidFill>
                <a:latin typeface="Arial" charset="0"/>
              </a:defRPr>
            </a:lvl8pPr>
            <a:lvl9pPr marL="1828800" algn="l" defTabSz="895350" rtl="0" eaLnBrk="1" fontAlgn="base" hangingPunct="1">
              <a:spcBef>
                <a:spcPct val="0"/>
              </a:spcBef>
              <a:spcAft>
                <a:spcPct val="0"/>
              </a:spcAft>
              <a:defRPr kumimoji="1" sz="1900" b="1">
                <a:solidFill>
                  <a:schemeClr val="tx2"/>
                </a:solidFill>
                <a:latin typeface="Arial" charset="0"/>
              </a:defRPr>
            </a:lvl9pPr>
          </a:lstStyle>
          <a:p>
            <a:pPr algn="ctr"/>
            <a:r>
              <a:rPr lang="ja-JP" altLang="en-US" sz="1400" kern="0"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ビジョン・目的</a:t>
            </a:r>
            <a:endParaRPr lang="en-US" altLang="ja-JP" sz="1400" kern="0"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正方形/長方形 16">
            <a:extLst>
              <a:ext uri="{FF2B5EF4-FFF2-40B4-BE49-F238E27FC236}">
                <a16:creationId xmlns:a16="http://schemas.microsoft.com/office/drawing/2014/main" id="{E5FB6CBF-D19D-F743-BF52-CA9926D14AFD}"/>
              </a:ext>
            </a:extLst>
          </p:cNvPr>
          <p:cNvSpPr/>
          <p:nvPr/>
        </p:nvSpPr>
        <p:spPr>
          <a:xfrm>
            <a:off x="733756" y="1678889"/>
            <a:ext cx="8238213" cy="972436"/>
          </a:xfrm>
          <a:prstGeom prst="rect">
            <a:avLst/>
          </a:prstGeom>
          <a:solidFill>
            <a:schemeClr val="bg1"/>
          </a:solidFill>
          <a:ln w="28575">
            <a:solidFill>
              <a:srgbClr val="336600"/>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t"/>
          <a:lstStyle/>
          <a:p>
            <a:pPr>
              <a:spcAft>
                <a:spcPts val="600"/>
              </a:spcAft>
            </a:pP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正方形/長方形 20">
            <a:extLst>
              <a:ext uri="{FF2B5EF4-FFF2-40B4-BE49-F238E27FC236}">
                <a16:creationId xmlns:a16="http://schemas.microsoft.com/office/drawing/2014/main" id="{C714DEEF-5AF0-8C53-BAC1-9E29DE61A9AD}"/>
              </a:ext>
            </a:extLst>
          </p:cNvPr>
          <p:cNvSpPr/>
          <p:nvPr/>
        </p:nvSpPr>
        <p:spPr>
          <a:xfrm>
            <a:off x="212997" y="3026192"/>
            <a:ext cx="4191223" cy="1688501"/>
          </a:xfrm>
          <a:prstGeom prst="rect">
            <a:avLst/>
          </a:prstGeom>
          <a:solidFill>
            <a:schemeClr val="bg1"/>
          </a:solidFill>
          <a:ln w="28575">
            <a:solidFill>
              <a:srgbClr val="336600"/>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t"/>
          <a:lstStyle/>
          <a:p>
            <a:pPr>
              <a:spcAft>
                <a:spcPts val="600"/>
              </a:spcAft>
            </a:pP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正方形/長方形 24">
            <a:extLst>
              <a:ext uri="{FF2B5EF4-FFF2-40B4-BE49-F238E27FC236}">
                <a16:creationId xmlns:a16="http://schemas.microsoft.com/office/drawing/2014/main" id="{24F8CAB7-5BE8-6E40-BDD1-7799AF16478F}"/>
              </a:ext>
            </a:extLst>
          </p:cNvPr>
          <p:cNvSpPr/>
          <p:nvPr/>
        </p:nvSpPr>
        <p:spPr>
          <a:xfrm>
            <a:off x="4571993" y="3042752"/>
            <a:ext cx="4359001" cy="1642362"/>
          </a:xfrm>
          <a:prstGeom prst="rect">
            <a:avLst/>
          </a:prstGeom>
          <a:solidFill>
            <a:schemeClr val="bg1"/>
          </a:solidFill>
          <a:ln w="28575">
            <a:solidFill>
              <a:srgbClr val="336600"/>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t"/>
          <a:lstStyle/>
          <a:p>
            <a:pPr>
              <a:spcAft>
                <a:spcPts val="600"/>
              </a:spcAft>
            </a:pP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矢印: 五方向 3">
            <a:extLst>
              <a:ext uri="{FF2B5EF4-FFF2-40B4-BE49-F238E27FC236}">
                <a16:creationId xmlns:a16="http://schemas.microsoft.com/office/drawing/2014/main" id="{6F4AF1CC-7594-AF52-CE2C-5A9FEE3B0D6A}"/>
              </a:ext>
            </a:extLst>
          </p:cNvPr>
          <p:cNvSpPr/>
          <p:nvPr/>
        </p:nvSpPr>
        <p:spPr>
          <a:xfrm>
            <a:off x="212998" y="2733221"/>
            <a:ext cx="4358998" cy="292974"/>
          </a:xfrm>
          <a:prstGeom prst="homePlate">
            <a:avLst/>
          </a:prstGeom>
          <a:solidFill>
            <a:srgbClr val="58B530"/>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rPr>
              <a:t>本事業におけるこれまでの取組み（時系列）</a:t>
            </a:r>
          </a:p>
        </p:txBody>
      </p:sp>
      <p:sp>
        <p:nvSpPr>
          <p:cNvPr id="5" name="矢印: 山形 4">
            <a:extLst>
              <a:ext uri="{FF2B5EF4-FFF2-40B4-BE49-F238E27FC236}">
                <a16:creationId xmlns:a16="http://schemas.microsoft.com/office/drawing/2014/main" id="{FC3C0533-BD29-F4CC-DA14-27658850A048}"/>
              </a:ext>
            </a:extLst>
          </p:cNvPr>
          <p:cNvSpPr/>
          <p:nvPr/>
        </p:nvSpPr>
        <p:spPr>
          <a:xfrm>
            <a:off x="4572000" y="2733220"/>
            <a:ext cx="4359001" cy="292973"/>
          </a:xfrm>
          <a:prstGeom prst="chevron">
            <a:avLst/>
          </a:prstGeom>
          <a:solidFill>
            <a:srgbClr val="58B530"/>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rPr>
              <a:t>克服すべき課題（ボトルネック）</a:t>
            </a:r>
          </a:p>
        </p:txBody>
      </p:sp>
      <p:sp>
        <p:nvSpPr>
          <p:cNvPr id="20" name="正方形/長方形 19">
            <a:extLst>
              <a:ext uri="{FF2B5EF4-FFF2-40B4-BE49-F238E27FC236}">
                <a16:creationId xmlns:a16="http://schemas.microsoft.com/office/drawing/2014/main" id="{253BD310-A66E-A790-72A9-5B2A51F0ABAD}"/>
              </a:ext>
            </a:extLst>
          </p:cNvPr>
          <p:cNvSpPr/>
          <p:nvPr/>
        </p:nvSpPr>
        <p:spPr>
          <a:xfrm>
            <a:off x="212992" y="5618844"/>
            <a:ext cx="8718002" cy="1121247"/>
          </a:xfrm>
          <a:prstGeom prst="rect">
            <a:avLst/>
          </a:prstGeom>
          <a:solidFill>
            <a:schemeClr val="bg1"/>
          </a:solidFill>
          <a:ln w="28575">
            <a:solidFill>
              <a:srgbClr val="336600"/>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t"/>
          <a:lstStyle/>
          <a:p>
            <a:pPr>
              <a:spcAft>
                <a:spcPts val="600"/>
              </a:spcAft>
            </a:pP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Rectangle 2">
            <a:extLst>
              <a:ext uri="{FF2B5EF4-FFF2-40B4-BE49-F238E27FC236}">
                <a16:creationId xmlns:a16="http://schemas.microsoft.com/office/drawing/2014/main" id="{00797653-0E18-4272-A6C7-A0C19724FDB2}"/>
              </a:ext>
            </a:extLst>
          </p:cNvPr>
          <p:cNvSpPr txBox="1">
            <a:spLocks noChangeArrowheads="1"/>
          </p:cNvSpPr>
          <p:nvPr/>
        </p:nvSpPr>
        <p:spPr bwMode="auto">
          <a:xfrm>
            <a:off x="212996" y="5319357"/>
            <a:ext cx="8717998" cy="307777"/>
          </a:xfrm>
          <a:prstGeom prst="rect">
            <a:avLst/>
          </a:prstGeom>
          <a:solidFill>
            <a:srgbClr val="58B530"/>
          </a:solidFill>
          <a:ln w="28575">
            <a:solidFill>
              <a:srgbClr val="336600"/>
            </a:solidFill>
            <a:miter lim="800000"/>
            <a:headEnd/>
            <a:tailEnd/>
          </a:ln>
          <a:effectLst/>
        </p:spPr>
        <p:txBody>
          <a:bodyPr vert="horz" wrap="square" lIns="0" tIns="0" rIns="0" bIns="0" numCol="1" anchor="ctr" anchorCtr="1" compatLnSpc="1">
            <a:prstTxWarp prst="textNoShape">
              <a:avLst/>
            </a:prstTxWarp>
            <a:noAutofit/>
          </a:bodyPr>
          <a:lstStyle>
            <a:lvl1pPr algn="l" defTabSz="895350" rtl="0" eaLnBrk="1" fontAlgn="base" hangingPunct="1">
              <a:spcBef>
                <a:spcPct val="0"/>
              </a:spcBef>
              <a:spcAft>
                <a:spcPct val="0"/>
              </a:spcAft>
              <a:tabLst>
                <a:tab pos="357188" algn="l"/>
              </a:tabLst>
              <a:defRPr kumimoji="1" sz="1900" b="1" baseline="0">
                <a:solidFill>
                  <a:schemeClr val="tx2"/>
                </a:solidFill>
                <a:latin typeface="+mj-lt"/>
                <a:ea typeface="+mj-ea"/>
                <a:cs typeface="Arial" pitchFamily="34" charset="0"/>
              </a:defRPr>
            </a:lvl1pPr>
            <a:lvl2pPr algn="l" defTabSz="895350" rtl="0" eaLnBrk="1" fontAlgn="base" hangingPunct="1">
              <a:spcBef>
                <a:spcPct val="0"/>
              </a:spcBef>
              <a:spcAft>
                <a:spcPct val="0"/>
              </a:spcAft>
              <a:defRPr kumimoji="1" sz="1900" b="1">
                <a:solidFill>
                  <a:schemeClr val="tx2"/>
                </a:solidFill>
                <a:latin typeface="Arial" charset="0"/>
              </a:defRPr>
            </a:lvl2pPr>
            <a:lvl3pPr algn="l" defTabSz="895350" rtl="0" eaLnBrk="1" fontAlgn="base" hangingPunct="1">
              <a:spcBef>
                <a:spcPct val="0"/>
              </a:spcBef>
              <a:spcAft>
                <a:spcPct val="0"/>
              </a:spcAft>
              <a:defRPr kumimoji="1" sz="1900" b="1">
                <a:solidFill>
                  <a:schemeClr val="tx2"/>
                </a:solidFill>
                <a:latin typeface="Arial" charset="0"/>
              </a:defRPr>
            </a:lvl3pPr>
            <a:lvl4pPr algn="l" defTabSz="895350" rtl="0" eaLnBrk="1" fontAlgn="base" hangingPunct="1">
              <a:spcBef>
                <a:spcPct val="0"/>
              </a:spcBef>
              <a:spcAft>
                <a:spcPct val="0"/>
              </a:spcAft>
              <a:defRPr kumimoji="1" sz="1900" b="1">
                <a:solidFill>
                  <a:schemeClr val="tx2"/>
                </a:solidFill>
                <a:latin typeface="Arial" charset="0"/>
              </a:defRPr>
            </a:lvl4pPr>
            <a:lvl5pPr algn="l" defTabSz="895350" rtl="0" eaLnBrk="1" fontAlgn="base" hangingPunct="1">
              <a:spcBef>
                <a:spcPct val="0"/>
              </a:spcBef>
              <a:spcAft>
                <a:spcPct val="0"/>
              </a:spcAft>
              <a:defRPr kumimoji="1" sz="1900" b="1">
                <a:solidFill>
                  <a:schemeClr val="tx2"/>
                </a:solidFill>
                <a:latin typeface="Arial" charset="0"/>
              </a:defRPr>
            </a:lvl5pPr>
            <a:lvl6pPr marL="457200" algn="l" defTabSz="895350" rtl="0" eaLnBrk="1" fontAlgn="base" hangingPunct="1">
              <a:spcBef>
                <a:spcPct val="0"/>
              </a:spcBef>
              <a:spcAft>
                <a:spcPct val="0"/>
              </a:spcAft>
              <a:defRPr kumimoji="1" sz="1900" b="1">
                <a:solidFill>
                  <a:schemeClr val="tx2"/>
                </a:solidFill>
                <a:latin typeface="Arial" charset="0"/>
              </a:defRPr>
            </a:lvl6pPr>
            <a:lvl7pPr marL="914400" algn="l" defTabSz="895350" rtl="0" eaLnBrk="1" fontAlgn="base" hangingPunct="1">
              <a:spcBef>
                <a:spcPct val="0"/>
              </a:spcBef>
              <a:spcAft>
                <a:spcPct val="0"/>
              </a:spcAft>
              <a:defRPr kumimoji="1" sz="1900" b="1">
                <a:solidFill>
                  <a:schemeClr val="tx2"/>
                </a:solidFill>
                <a:latin typeface="Arial" charset="0"/>
              </a:defRPr>
            </a:lvl7pPr>
            <a:lvl8pPr marL="1371600" algn="l" defTabSz="895350" rtl="0" eaLnBrk="1" fontAlgn="base" hangingPunct="1">
              <a:spcBef>
                <a:spcPct val="0"/>
              </a:spcBef>
              <a:spcAft>
                <a:spcPct val="0"/>
              </a:spcAft>
              <a:defRPr kumimoji="1" sz="1900" b="1">
                <a:solidFill>
                  <a:schemeClr val="tx2"/>
                </a:solidFill>
                <a:latin typeface="Arial" charset="0"/>
              </a:defRPr>
            </a:lvl8pPr>
            <a:lvl9pPr marL="1828800" algn="l" defTabSz="895350" rtl="0" eaLnBrk="1" fontAlgn="base" hangingPunct="1">
              <a:spcBef>
                <a:spcPct val="0"/>
              </a:spcBef>
              <a:spcAft>
                <a:spcPct val="0"/>
              </a:spcAft>
              <a:defRPr kumimoji="1" sz="1900" b="1">
                <a:solidFill>
                  <a:schemeClr val="tx2"/>
                </a:solidFill>
                <a:latin typeface="Arial" charset="0"/>
              </a:defRPr>
            </a:lvl9pPr>
          </a:lstStyle>
          <a:p>
            <a:pPr algn="ctr"/>
            <a:r>
              <a:rPr lang="ja-JP" altLang="en-US" sz="1400" kern="0"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ビジョン実現に向けた道筋（根拠）</a:t>
            </a:r>
            <a:endParaRPr lang="en-US" altLang="ja-JP" sz="1400" kern="0"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正方形/長方形 21">
            <a:extLst>
              <a:ext uri="{FF2B5EF4-FFF2-40B4-BE49-F238E27FC236}">
                <a16:creationId xmlns:a16="http://schemas.microsoft.com/office/drawing/2014/main" id="{E09CD346-7CDC-9AA1-7E6F-33AFD153E466}"/>
              </a:ext>
            </a:extLst>
          </p:cNvPr>
          <p:cNvSpPr/>
          <p:nvPr/>
        </p:nvSpPr>
        <p:spPr>
          <a:xfrm>
            <a:off x="733756" y="653400"/>
            <a:ext cx="8238213" cy="965578"/>
          </a:xfrm>
          <a:prstGeom prst="rect">
            <a:avLst/>
          </a:prstGeom>
          <a:solidFill>
            <a:schemeClr val="bg1"/>
          </a:solidFill>
          <a:ln w="28575">
            <a:solidFill>
              <a:srgbClr val="336600"/>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t"/>
          <a:lstStyle/>
          <a:p>
            <a:pPr>
              <a:spcAft>
                <a:spcPts val="600"/>
              </a:spcAft>
            </a:pP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フローチャート: 組合せ 9">
            <a:extLst>
              <a:ext uri="{FF2B5EF4-FFF2-40B4-BE49-F238E27FC236}">
                <a16:creationId xmlns:a16="http://schemas.microsoft.com/office/drawing/2014/main" id="{3816B788-5764-31AC-D7EB-38ACFA5ED0A7}"/>
              </a:ext>
            </a:extLst>
          </p:cNvPr>
          <p:cNvSpPr/>
          <p:nvPr/>
        </p:nvSpPr>
        <p:spPr>
          <a:xfrm>
            <a:off x="3732209" y="4834852"/>
            <a:ext cx="1510019" cy="437934"/>
          </a:xfrm>
          <a:prstGeom prst="flowChartMerge">
            <a:avLst/>
          </a:prstGeom>
          <a:gradFill flip="none" rotWithShape="1">
            <a:gsLst>
              <a:gs pos="0">
                <a:srgbClr val="58B530">
                  <a:tint val="66000"/>
                  <a:satMod val="160000"/>
                </a:srgbClr>
              </a:gs>
              <a:gs pos="50000">
                <a:srgbClr val="58B530">
                  <a:tint val="44500"/>
                  <a:satMod val="160000"/>
                </a:srgbClr>
              </a:gs>
              <a:gs pos="100000">
                <a:srgbClr val="58B530">
                  <a:tint val="23500"/>
                  <a:satMod val="160000"/>
                </a:srgbClr>
              </a:gs>
            </a:gsLst>
            <a:lin ang="162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テキスト ボックス 11">
            <a:extLst>
              <a:ext uri="{FF2B5EF4-FFF2-40B4-BE49-F238E27FC236}">
                <a16:creationId xmlns:a16="http://schemas.microsoft.com/office/drawing/2014/main" id="{F9ED8847-E3E9-DD19-35C5-6A1361F8BA9F}"/>
              </a:ext>
            </a:extLst>
          </p:cNvPr>
          <p:cNvSpPr txBox="1"/>
          <p:nvPr/>
        </p:nvSpPr>
        <p:spPr>
          <a:xfrm>
            <a:off x="3920618" y="4745159"/>
            <a:ext cx="1321610" cy="523220"/>
          </a:xfrm>
          <a:prstGeom prst="rect">
            <a:avLst/>
          </a:prstGeom>
          <a:noFill/>
        </p:spPr>
        <p:txBody>
          <a:bodyPr wrap="square" rtlCol="0">
            <a:spAutoFit/>
          </a:bodyPr>
          <a:lstStyle/>
          <a:p>
            <a:r>
              <a:rPr kumimoji="1" lang="ja-JP" altLang="en-US" sz="1400" b="1" dirty="0">
                <a:latin typeface="みんなの文字ゴStd M" pitchFamily="34" charset="-128"/>
                <a:ea typeface="みんなの文字ゴStd M" pitchFamily="34" charset="-128"/>
              </a:rPr>
              <a:t>ボトルネックの解消</a:t>
            </a:r>
          </a:p>
        </p:txBody>
      </p:sp>
      <p:sp>
        <p:nvSpPr>
          <p:cNvPr id="26" name="Rectangle 2">
            <a:extLst>
              <a:ext uri="{FF2B5EF4-FFF2-40B4-BE49-F238E27FC236}">
                <a16:creationId xmlns:a16="http://schemas.microsoft.com/office/drawing/2014/main" id="{F629EADE-E2B9-B667-9803-1F0BF313C01D}"/>
              </a:ext>
            </a:extLst>
          </p:cNvPr>
          <p:cNvSpPr txBox="1">
            <a:spLocks noChangeArrowheads="1"/>
          </p:cNvSpPr>
          <p:nvPr/>
        </p:nvSpPr>
        <p:spPr bwMode="auto">
          <a:xfrm>
            <a:off x="212998" y="657458"/>
            <a:ext cx="479791" cy="943896"/>
          </a:xfrm>
          <a:prstGeom prst="rect">
            <a:avLst/>
          </a:prstGeom>
          <a:solidFill>
            <a:srgbClr val="58B530"/>
          </a:solidFill>
          <a:ln w="28575">
            <a:solidFill>
              <a:srgbClr val="336600"/>
            </a:solidFill>
            <a:miter lim="800000"/>
            <a:headEnd/>
            <a:tailEnd/>
          </a:ln>
          <a:effectLst/>
        </p:spPr>
        <p:txBody>
          <a:bodyPr vert="eaVert" wrap="square" lIns="0" tIns="0" rIns="0" bIns="0" numCol="1" anchor="ctr" anchorCtr="1" compatLnSpc="1">
            <a:prstTxWarp prst="textNoShape">
              <a:avLst/>
            </a:prstTxWarp>
            <a:noAutofit/>
          </a:bodyPr>
          <a:lstStyle>
            <a:lvl1pPr algn="l" defTabSz="895350" rtl="0" eaLnBrk="1" fontAlgn="base" hangingPunct="1">
              <a:spcBef>
                <a:spcPct val="0"/>
              </a:spcBef>
              <a:spcAft>
                <a:spcPct val="0"/>
              </a:spcAft>
              <a:tabLst>
                <a:tab pos="357188" algn="l"/>
              </a:tabLst>
              <a:defRPr kumimoji="1" sz="1900" b="1" baseline="0">
                <a:solidFill>
                  <a:schemeClr val="tx2"/>
                </a:solidFill>
                <a:latin typeface="+mj-lt"/>
                <a:ea typeface="+mj-ea"/>
                <a:cs typeface="Arial" pitchFamily="34" charset="0"/>
              </a:defRPr>
            </a:lvl1pPr>
            <a:lvl2pPr algn="l" defTabSz="895350" rtl="0" eaLnBrk="1" fontAlgn="base" hangingPunct="1">
              <a:spcBef>
                <a:spcPct val="0"/>
              </a:spcBef>
              <a:spcAft>
                <a:spcPct val="0"/>
              </a:spcAft>
              <a:defRPr kumimoji="1" sz="1900" b="1">
                <a:solidFill>
                  <a:schemeClr val="tx2"/>
                </a:solidFill>
                <a:latin typeface="Arial" charset="0"/>
              </a:defRPr>
            </a:lvl2pPr>
            <a:lvl3pPr algn="l" defTabSz="895350" rtl="0" eaLnBrk="1" fontAlgn="base" hangingPunct="1">
              <a:spcBef>
                <a:spcPct val="0"/>
              </a:spcBef>
              <a:spcAft>
                <a:spcPct val="0"/>
              </a:spcAft>
              <a:defRPr kumimoji="1" sz="1900" b="1">
                <a:solidFill>
                  <a:schemeClr val="tx2"/>
                </a:solidFill>
                <a:latin typeface="Arial" charset="0"/>
              </a:defRPr>
            </a:lvl3pPr>
            <a:lvl4pPr algn="l" defTabSz="895350" rtl="0" eaLnBrk="1" fontAlgn="base" hangingPunct="1">
              <a:spcBef>
                <a:spcPct val="0"/>
              </a:spcBef>
              <a:spcAft>
                <a:spcPct val="0"/>
              </a:spcAft>
              <a:defRPr kumimoji="1" sz="1900" b="1">
                <a:solidFill>
                  <a:schemeClr val="tx2"/>
                </a:solidFill>
                <a:latin typeface="Arial" charset="0"/>
              </a:defRPr>
            </a:lvl4pPr>
            <a:lvl5pPr algn="l" defTabSz="895350" rtl="0" eaLnBrk="1" fontAlgn="base" hangingPunct="1">
              <a:spcBef>
                <a:spcPct val="0"/>
              </a:spcBef>
              <a:spcAft>
                <a:spcPct val="0"/>
              </a:spcAft>
              <a:defRPr kumimoji="1" sz="1900" b="1">
                <a:solidFill>
                  <a:schemeClr val="tx2"/>
                </a:solidFill>
                <a:latin typeface="Arial" charset="0"/>
              </a:defRPr>
            </a:lvl5pPr>
            <a:lvl6pPr marL="457200" algn="l" defTabSz="895350" rtl="0" eaLnBrk="1" fontAlgn="base" hangingPunct="1">
              <a:spcBef>
                <a:spcPct val="0"/>
              </a:spcBef>
              <a:spcAft>
                <a:spcPct val="0"/>
              </a:spcAft>
              <a:defRPr kumimoji="1" sz="1900" b="1">
                <a:solidFill>
                  <a:schemeClr val="tx2"/>
                </a:solidFill>
                <a:latin typeface="Arial" charset="0"/>
              </a:defRPr>
            </a:lvl6pPr>
            <a:lvl7pPr marL="914400" algn="l" defTabSz="895350" rtl="0" eaLnBrk="1" fontAlgn="base" hangingPunct="1">
              <a:spcBef>
                <a:spcPct val="0"/>
              </a:spcBef>
              <a:spcAft>
                <a:spcPct val="0"/>
              </a:spcAft>
              <a:defRPr kumimoji="1" sz="1900" b="1">
                <a:solidFill>
                  <a:schemeClr val="tx2"/>
                </a:solidFill>
                <a:latin typeface="Arial" charset="0"/>
              </a:defRPr>
            </a:lvl7pPr>
            <a:lvl8pPr marL="1371600" algn="l" defTabSz="895350" rtl="0" eaLnBrk="1" fontAlgn="base" hangingPunct="1">
              <a:spcBef>
                <a:spcPct val="0"/>
              </a:spcBef>
              <a:spcAft>
                <a:spcPct val="0"/>
              </a:spcAft>
              <a:defRPr kumimoji="1" sz="1900" b="1">
                <a:solidFill>
                  <a:schemeClr val="tx2"/>
                </a:solidFill>
                <a:latin typeface="Arial" charset="0"/>
              </a:defRPr>
            </a:lvl8pPr>
            <a:lvl9pPr marL="1828800" algn="l" defTabSz="895350" rtl="0" eaLnBrk="1" fontAlgn="base" hangingPunct="1">
              <a:spcBef>
                <a:spcPct val="0"/>
              </a:spcBef>
              <a:spcAft>
                <a:spcPct val="0"/>
              </a:spcAft>
              <a:defRPr kumimoji="1" sz="1900" b="1">
                <a:solidFill>
                  <a:schemeClr val="tx2"/>
                </a:solidFill>
                <a:latin typeface="Arial" charset="0"/>
              </a:defRPr>
            </a:lvl9pPr>
          </a:lstStyle>
          <a:p>
            <a:pPr algn="ctr"/>
            <a:r>
              <a:rPr lang="ja-JP" altLang="en-US" sz="1400" kern="0"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本事業の</a:t>
            </a:r>
            <a:endParaRPr lang="en-US" altLang="ja-JP" sz="1400" kern="0"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400" kern="0"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概要</a:t>
            </a:r>
            <a:endParaRPr lang="en-US" altLang="ja-JP" sz="1400" kern="0"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6" name="表 5">
            <a:extLst>
              <a:ext uri="{FF2B5EF4-FFF2-40B4-BE49-F238E27FC236}">
                <a16:creationId xmlns:a16="http://schemas.microsoft.com/office/drawing/2014/main" id="{2B178142-4743-E062-2963-4B6D2616C7DE}"/>
              </a:ext>
            </a:extLst>
          </p:cNvPr>
          <p:cNvGraphicFramePr>
            <a:graphicFrameLocks noGrp="1"/>
          </p:cNvGraphicFramePr>
          <p:nvPr/>
        </p:nvGraphicFramePr>
        <p:xfrm>
          <a:off x="5613428" y="4736216"/>
          <a:ext cx="3090625" cy="548640"/>
        </p:xfrm>
        <a:graphic>
          <a:graphicData uri="http://schemas.openxmlformats.org/drawingml/2006/table">
            <a:tbl>
              <a:tblPr firstRow="1" bandRow="1">
                <a:tableStyleId>{0505E3EF-67EA-436B-97B2-0124C06EBD24}</a:tableStyleId>
              </a:tblPr>
              <a:tblGrid>
                <a:gridCol w="1466686">
                  <a:extLst>
                    <a:ext uri="{9D8B030D-6E8A-4147-A177-3AD203B41FA5}">
                      <a16:colId xmlns:a16="http://schemas.microsoft.com/office/drawing/2014/main" val="677190331"/>
                    </a:ext>
                  </a:extLst>
                </a:gridCol>
                <a:gridCol w="1623939">
                  <a:extLst>
                    <a:ext uri="{9D8B030D-6E8A-4147-A177-3AD203B41FA5}">
                      <a16:colId xmlns:a16="http://schemas.microsoft.com/office/drawing/2014/main" val="884876614"/>
                    </a:ext>
                  </a:extLst>
                </a:gridCol>
              </a:tblGrid>
              <a:tr h="190730">
                <a:tc>
                  <a:txBody>
                    <a:bodyPr/>
                    <a:lstStyle/>
                    <a:p>
                      <a:pPr algn="l"/>
                      <a:r>
                        <a:rPr kumimoji="1" lang="ja-JP" altLang="en-US" sz="1200" b="1" dirty="0"/>
                        <a:t>助成申請金額</a:t>
                      </a:r>
                    </a:p>
                  </a:txBody>
                  <a:tcPr anchor="ctr"/>
                </a:tc>
                <a:tc>
                  <a:txBody>
                    <a:bodyPr/>
                    <a:lstStyle/>
                    <a:p>
                      <a:pPr algn="l"/>
                      <a:r>
                        <a:rPr kumimoji="1" lang="ja-JP" altLang="en-US" sz="1200" b="1" dirty="0"/>
                        <a:t>●●●百万円</a:t>
                      </a:r>
                    </a:p>
                  </a:txBody>
                  <a:tcPr anchor="ctr"/>
                </a:tc>
                <a:extLst>
                  <a:ext uri="{0D108BD9-81ED-4DB2-BD59-A6C34878D82A}">
                    <a16:rowId xmlns:a16="http://schemas.microsoft.com/office/drawing/2014/main" val="758465332"/>
                  </a:ext>
                </a:extLst>
              </a:tr>
              <a:tr h="189800">
                <a:tc>
                  <a:txBody>
                    <a:bodyPr/>
                    <a:lstStyle/>
                    <a:p>
                      <a:pPr algn="l"/>
                      <a:r>
                        <a:rPr kumimoji="1" lang="ja-JP" altLang="en-US" sz="1200" b="1" dirty="0"/>
                        <a:t>主な資金使途</a:t>
                      </a:r>
                    </a:p>
                  </a:txBody>
                  <a:tcPr anchor="ctr"/>
                </a:tc>
                <a:tc>
                  <a:txBody>
                    <a:bodyPr/>
                    <a:lstStyle/>
                    <a:p>
                      <a:pPr algn="l"/>
                      <a:r>
                        <a:rPr kumimoji="1" lang="ja-JP" altLang="en-US" sz="1200" b="1" dirty="0"/>
                        <a:t>●●●</a:t>
                      </a:r>
                    </a:p>
                  </a:txBody>
                  <a:tcPr anchor="ctr"/>
                </a:tc>
                <a:extLst>
                  <a:ext uri="{0D108BD9-81ED-4DB2-BD59-A6C34878D82A}">
                    <a16:rowId xmlns:a16="http://schemas.microsoft.com/office/drawing/2014/main" val="3362031955"/>
                  </a:ext>
                </a:extLst>
              </a:tr>
            </a:tbl>
          </a:graphicData>
        </a:graphic>
      </p:graphicFrame>
      <p:sp>
        <p:nvSpPr>
          <p:cNvPr id="2" name="四角形: 角を丸くする 1">
            <a:extLst>
              <a:ext uri="{FF2B5EF4-FFF2-40B4-BE49-F238E27FC236}">
                <a16:creationId xmlns:a16="http://schemas.microsoft.com/office/drawing/2014/main" id="{49FCFFFA-5C7D-4B8D-02C3-760C27453FC1}"/>
              </a:ext>
            </a:extLst>
          </p:cNvPr>
          <p:cNvSpPr/>
          <p:nvPr/>
        </p:nvSpPr>
        <p:spPr>
          <a:xfrm>
            <a:off x="972954" y="1819430"/>
            <a:ext cx="7759816" cy="637563"/>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rPr>
              <a:t>この事業を通じて、達成したい目標・ビジョンについてご記入ください。</a:t>
            </a:r>
            <a:endParaRPr kumimoji="1" lang="ja-JP" altLang="en-US" sz="1200" dirty="0">
              <a:solidFill>
                <a:schemeClr val="tx1"/>
              </a:solidFill>
            </a:endParaRPr>
          </a:p>
        </p:txBody>
      </p:sp>
      <p:sp>
        <p:nvSpPr>
          <p:cNvPr id="3" name="四角形: 角を丸くする 2">
            <a:extLst>
              <a:ext uri="{FF2B5EF4-FFF2-40B4-BE49-F238E27FC236}">
                <a16:creationId xmlns:a16="http://schemas.microsoft.com/office/drawing/2014/main" id="{948FFB8A-5073-3BA1-2B96-0A7E87F4448C}"/>
              </a:ext>
            </a:extLst>
          </p:cNvPr>
          <p:cNvSpPr/>
          <p:nvPr/>
        </p:nvSpPr>
        <p:spPr>
          <a:xfrm>
            <a:off x="972954" y="807315"/>
            <a:ext cx="7759816" cy="661052"/>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事業の概要について、ポイントを絞ってご記入ください。</a:t>
            </a:r>
          </a:p>
        </p:txBody>
      </p:sp>
      <p:sp>
        <p:nvSpPr>
          <p:cNvPr id="9" name="四角形: 角を丸くする 8">
            <a:extLst>
              <a:ext uri="{FF2B5EF4-FFF2-40B4-BE49-F238E27FC236}">
                <a16:creationId xmlns:a16="http://schemas.microsoft.com/office/drawing/2014/main" id="{34CBB709-188A-8F49-8C76-8CED37BFBB3A}"/>
              </a:ext>
            </a:extLst>
          </p:cNvPr>
          <p:cNvSpPr/>
          <p:nvPr/>
        </p:nvSpPr>
        <p:spPr>
          <a:xfrm>
            <a:off x="452893" y="3293470"/>
            <a:ext cx="3840759" cy="1202091"/>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rPr>
              <a:t>そのビジョン・目的（目標）に向けて、これまでどのように取り組んできたか、いつから始めて、現在までの進捗状況をについて、時系列を示しながら、ご記入ください。</a:t>
            </a:r>
            <a:endParaRPr kumimoji="1" lang="ja-JP" altLang="en-US" sz="1200" dirty="0">
              <a:solidFill>
                <a:schemeClr val="tx1"/>
              </a:solidFill>
            </a:endParaRPr>
          </a:p>
        </p:txBody>
      </p:sp>
      <p:sp>
        <p:nvSpPr>
          <p:cNvPr id="13" name="四角形: 角を丸くする 12">
            <a:extLst>
              <a:ext uri="{FF2B5EF4-FFF2-40B4-BE49-F238E27FC236}">
                <a16:creationId xmlns:a16="http://schemas.microsoft.com/office/drawing/2014/main" id="{AA95C9C5-75D4-CEEA-4424-5280F6783E62}"/>
              </a:ext>
            </a:extLst>
          </p:cNvPr>
          <p:cNvSpPr/>
          <p:nvPr/>
        </p:nvSpPr>
        <p:spPr>
          <a:xfrm>
            <a:off x="4831113" y="3269396"/>
            <a:ext cx="3840759" cy="1202091"/>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rPr>
              <a:t>これまでの取組みで明らかになった、“事業を軌道に乗せるうえで克服すべき課題、ボトルネック（人材、専門知識、設備等）”について、なぜ助成が必要なのかも含めてご記入ください。</a:t>
            </a:r>
            <a:endParaRPr kumimoji="1" lang="ja-JP" altLang="en-US" sz="1200" dirty="0">
              <a:solidFill>
                <a:schemeClr val="tx1"/>
              </a:solidFill>
            </a:endParaRPr>
          </a:p>
        </p:txBody>
      </p:sp>
      <p:sp>
        <p:nvSpPr>
          <p:cNvPr id="14" name="四角形: 角を丸くする 13">
            <a:extLst>
              <a:ext uri="{FF2B5EF4-FFF2-40B4-BE49-F238E27FC236}">
                <a16:creationId xmlns:a16="http://schemas.microsoft.com/office/drawing/2014/main" id="{FE36BBB9-9096-4E96-17D2-FA35E1831AAB}"/>
              </a:ext>
            </a:extLst>
          </p:cNvPr>
          <p:cNvSpPr/>
          <p:nvPr/>
        </p:nvSpPr>
        <p:spPr>
          <a:xfrm>
            <a:off x="467352" y="5798523"/>
            <a:ext cx="8039732" cy="732762"/>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rPr>
              <a:t>本事業を行い、助成によってボトルネックが解消された結果、ビジョン実現に向けてどのような道筋が見えてくるか、ご記入ください。</a:t>
            </a:r>
            <a:endParaRPr kumimoji="1" lang="ja-JP" altLang="en-US" sz="1200" dirty="0">
              <a:solidFill>
                <a:schemeClr val="tx1"/>
              </a:solidFill>
            </a:endParaRPr>
          </a:p>
        </p:txBody>
      </p:sp>
      <p:sp>
        <p:nvSpPr>
          <p:cNvPr id="7" name="テキスト ボックス 6">
            <a:extLst>
              <a:ext uri="{FF2B5EF4-FFF2-40B4-BE49-F238E27FC236}">
                <a16:creationId xmlns:a16="http://schemas.microsoft.com/office/drawing/2014/main" id="{58144CDC-7AAA-7D07-C9F8-3E9A7792A6DA}"/>
              </a:ext>
            </a:extLst>
          </p:cNvPr>
          <p:cNvSpPr txBox="1"/>
          <p:nvPr/>
        </p:nvSpPr>
        <p:spPr>
          <a:xfrm>
            <a:off x="8930994" y="6651765"/>
            <a:ext cx="341745" cy="276999"/>
          </a:xfrm>
          <a:prstGeom prst="rect">
            <a:avLst/>
          </a:prstGeom>
          <a:noFill/>
        </p:spPr>
        <p:txBody>
          <a:bodyPr wrap="square" rtlCol="0">
            <a:spAutoFit/>
          </a:bodyPr>
          <a:lstStyle/>
          <a:p>
            <a:r>
              <a:rPr lang="en-US" altLang="ja-JP" sz="1200" dirty="0">
                <a:latin typeface="みんなの文字ゴStd M" pitchFamily="34" charset="-128"/>
                <a:ea typeface="みんなの文字ゴStd M" pitchFamily="34" charset="-128"/>
              </a:rPr>
              <a:t>2</a:t>
            </a:r>
            <a:endParaRPr kumimoji="1" lang="ja-JP" altLang="en-US" sz="1200" dirty="0">
              <a:latin typeface="みんなの文字ゴStd M" pitchFamily="34" charset="-128"/>
              <a:ea typeface="みんなの文字ゴStd M" pitchFamily="34" charset="-128"/>
            </a:endParaRPr>
          </a:p>
        </p:txBody>
      </p:sp>
    </p:spTree>
    <p:extLst>
      <p:ext uri="{BB962C8B-B14F-4D97-AF65-F5344CB8AC3E}">
        <p14:creationId xmlns:p14="http://schemas.microsoft.com/office/powerpoint/2010/main" val="3156370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8DC2DA-0D2F-D244-921C-04B9D850F22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91B612F-200C-60D0-16FA-2BE943BC7369}"/>
              </a:ext>
            </a:extLst>
          </p:cNvPr>
          <p:cNvSpPr txBox="1">
            <a:spLocks/>
          </p:cNvSpPr>
          <p:nvPr/>
        </p:nvSpPr>
        <p:spPr>
          <a:xfrm>
            <a:off x="212996" y="58614"/>
            <a:ext cx="8717999" cy="41805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600" b="1" dirty="0">
                <a:latin typeface="Meiryo UI" panose="020B0604030504040204" pitchFamily="50" charset="-128"/>
                <a:ea typeface="Meiryo UI" panose="020B0604030504040204" pitchFamily="50" charset="-128"/>
                <a:cs typeface="Meiryo UI" panose="020B0604030504040204" pitchFamily="50" charset="-128"/>
              </a:rPr>
              <a:t>本事業の関係者・組織図（活動体制）</a:t>
            </a:r>
          </a:p>
        </p:txBody>
      </p:sp>
      <p:sp>
        <p:nvSpPr>
          <p:cNvPr id="4" name="正方形/長方形 3">
            <a:extLst>
              <a:ext uri="{FF2B5EF4-FFF2-40B4-BE49-F238E27FC236}">
                <a16:creationId xmlns:a16="http://schemas.microsoft.com/office/drawing/2014/main" id="{7903357D-EB41-3196-1362-DC8E8E823D6D}"/>
              </a:ext>
            </a:extLst>
          </p:cNvPr>
          <p:cNvSpPr/>
          <p:nvPr/>
        </p:nvSpPr>
        <p:spPr>
          <a:xfrm>
            <a:off x="74975" y="975661"/>
            <a:ext cx="8818861" cy="1188706"/>
          </a:xfrm>
          <a:prstGeom prst="rect">
            <a:avLst/>
          </a:prstGeom>
          <a:noFill/>
          <a:ln w="28575">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chemeClr val="tx1"/>
                </a:solidFill>
                <a:latin typeface="+mj-lt"/>
              </a:rPr>
              <a:t>①申請者：</a:t>
            </a:r>
            <a:endParaRPr kumimoji="1" lang="en-US" altLang="ja-JP" sz="1200" b="1" dirty="0">
              <a:solidFill>
                <a:schemeClr val="tx1"/>
              </a:solidFill>
              <a:latin typeface="+mj-lt"/>
            </a:endParaRPr>
          </a:p>
          <a:p>
            <a:r>
              <a:rPr kumimoji="1" lang="ja-JP" altLang="en-US" sz="1200" b="1" dirty="0">
                <a:solidFill>
                  <a:schemeClr val="tx1"/>
                </a:solidFill>
                <a:latin typeface="+mj-lt"/>
              </a:rPr>
              <a:t>②事業実施責任者：</a:t>
            </a:r>
            <a:endParaRPr kumimoji="1" lang="en-US" altLang="ja-JP" sz="1200" b="1" dirty="0">
              <a:solidFill>
                <a:schemeClr val="tx1"/>
              </a:solidFill>
              <a:latin typeface="+mj-lt"/>
            </a:endParaRPr>
          </a:p>
          <a:p>
            <a:r>
              <a:rPr lang="ja-JP" altLang="en-US" sz="1200" b="1" dirty="0">
                <a:solidFill>
                  <a:schemeClr val="tx1"/>
                </a:solidFill>
                <a:latin typeface="+mj-lt"/>
              </a:rPr>
              <a:t>③事業の発案者：</a:t>
            </a:r>
            <a:endParaRPr lang="en-US" altLang="ja-JP" sz="1200" b="1" dirty="0">
              <a:solidFill>
                <a:schemeClr val="tx1"/>
              </a:solidFill>
              <a:latin typeface="+mj-lt"/>
            </a:endParaRPr>
          </a:p>
          <a:p>
            <a:r>
              <a:rPr lang="ja-JP" altLang="en-US" sz="1200" b="1" dirty="0">
                <a:solidFill>
                  <a:schemeClr val="tx1"/>
                </a:solidFill>
                <a:latin typeface="+mj-lt"/>
              </a:rPr>
              <a:t>④協力者</a:t>
            </a:r>
            <a:r>
              <a:rPr kumimoji="1" lang="ja-JP" altLang="en-US" sz="1200" b="1" dirty="0">
                <a:solidFill>
                  <a:schemeClr val="tx1"/>
                </a:solidFill>
                <a:latin typeface="+mj-lt"/>
              </a:rPr>
              <a:t>：</a:t>
            </a:r>
            <a:endParaRPr lang="en-US" altLang="ja-JP" sz="1200" b="1" dirty="0">
              <a:solidFill>
                <a:schemeClr val="tx1"/>
              </a:solidFill>
              <a:latin typeface="+mj-lt"/>
            </a:endParaRPr>
          </a:p>
          <a:p>
            <a:r>
              <a:rPr kumimoji="1" lang="ja-JP" altLang="en-US" sz="1200" b="1" dirty="0">
                <a:solidFill>
                  <a:schemeClr val="tx1"/>
                </a:solidFill>
                <a:latin typeface="+mj-lt"/>
              </a:rPr>
              <a:t>⑤受益者：</a:t>
            </a:r>
            <a:endParaRPr kumimoji="1" lang="en-US" altLang="ja-JP" sz="1200" b="1" dirty="0">
              <a:solidFill>
                <a:schemeClr val="tx1"/>
              </a:solidFill>
              <a:latin typeface="+mj-lt"/>
            </a:endParaRPr>
          </a:p>
        </p:txBody>
      </p:sp>
      <p:sp>
        <p:nvSpPr>
          <p:cNvPr id="5" name="正方形/長方形 4">
            <a:extLst>
              <a:ext uri="{FF2B5EF4-FFF2-40B4-BE49-F238E27FC236}">
                <a16:creationId xmlns:a16="http://schemas.microsoft.com/office/drawing/2014/main" id="{96B73C8C-3550-8845-C2FB-F8FD855044D8}"/>
              </a:ext>
            </a:extLst>
          </p:cNvPr>
          <p:cNvSpPr/>
          <p:nvPr/>
        </p:nvSpPr>
        <p:spPr>
          <a:xfrm>
            <a:off x="74975" y="620130"/>
            <a:ext cx="2133387" cy="327804"/>
          </a:xfrm>
          <a:prstGeom prst="rect">
            <a:avLst/>
          </a:prstGeom>
          <a:solidFill>
            <a:srgbClr val="58B53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latin typeface="+mj-lt"/>
              </a:rPr>
              <a:t>１　</a:t>
            </a:r>
            <a:r>
              <a:rPr kumimoji="1" lang="ja-JP" altLang="en-US" sz="1600" b="1" dirty="0">
                <a:latin typeface="+mj-lt"/>
              </a:rPr>
              <a:t>事業関係者</a:t>
            </a:r>
          </a:p>
        </p:txBody>
      </p:sp>
      <p:sp>
        <p:nvSpPr>
          <p:cNvPr id="6" name="正方形/長方形 5">
            <a:extLst>
              <a:ext uri="{FF2B5EF4-FFF2-40B4-BE49-F238E27FC236}">
                <a16:creationId xmlns:a16="http://schemas.microsoft.com/office/drawing/2014/main" id="{DFC76F09-1E62-7EFD-61D3-9519D3B5A1B3}"/>
              </a:ext>
            </a:extLst>
          </p:cNvPr>
          <p:cNvSpPr/>
          <p:nvPr/>
        </p:nvSpPr>
        <p:spPr>
          <a:xfrm>
            <a:off x="74975" y="2192095"/>
            <a:ext cx="3021908" cy="327804"/>
          </a:xfrm>
          <a:prstGeom prst="rect">
            <a:avLst/>
          </a:prstGeom>
          <a:solidFill>
            <a:srgbClr val="58B53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latin typeface="+mj-lt"/>
              </a:rPr>
              <a:t>２　</a:t>
            </a:r>
            <a:r>
              <a:rPr kumimoji="1" lang="ja-JP" altLang="en-US" sz="1600" b="1" dirty="0">
                <a:latin typeface="+mj-lt"/>
              </a:rPr>
              <a:t>事業関係者の連携</a:t>
            </a:r>
            <a:r>
              <a:rPr lang="ja-JP" altLang="en-US" sz="1600" b="1" dirty="0">
                <a:latin typeface="+mj-lt"/>
              </a:rPr>
              <a:t>組織</a:t>
            </a:r>
            <a:r>
              <a:rPr kumimoji="1" lang="ja-JP" altLang="en-US" sz="1600" b="1" dirty="0">
                <a:latin typeface="+mj-lt"/>
              </a:rPr>
              <a:t>図</a:t>
            </a:r>
          </a:p>
        </p:txBody>
      </p:sp>
      <p:sp>
        <p:nvSpPr>
          <p:cNvPr id="7" name="正方形/長方形 6">
            <a:extLst>
              <a:ext uri="{FF2B5EF4-FFF2-40B4-BE49-F238E27FC236}">
                <a16:creationId xmlns:a16="http://schemas.microsoft.com/office/drawing/2014/main" id="{5561A680-132D-34EF-0E78-5948BE31DB5C}"/>
              </a:ext>
            </a:extLst>
          </p:cNvPr>
          <p:cNvSpPr/>
          <p:nvPr/>
        </p:nvSpPr>
        <p:spPr>
          <a:xfrm>
            <a:off x="74975" y="2547627"/>
            <a:ext cx="8818861" cy="4111965"/>
          </a:xfrm>
          <a:prstGeom prst="rect">
            <a:avLst/>
          </a:prstGeom>
          <a:noFill/>
          <a:ln w="28575">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200" dirty="0">
              <a:solidFill>
                <a:schemeClr val="tx1"/>
              </a:solidFill>
            </a:endParaRPr>
          </a:p>
        </p:txBody>
      </p:sp>
      <p:sp>
        <p:nvSpPr>
          <p:cNvPr id="8" name="テキスト ボックス 7">
            <a:extLst>
              <a:ext uri="{FF2B5EF4-FFF2-40B4-BE49-F238E27FC236}">
                <a16:creationId xmlns:a16="http://schemas.microsoft.com/office/drawing/2014/main" id="{23C2957F-4B51-BDAA-DF51-F617002D4ED6}"/>
              </a:ext>
            </a:extLst>
          </p:cNvPr>
          <p:cNvSpPr txBox="1"/>
          <p:nvPr/>
        </p:nvSpPr>
        <p:spPr>
          <a:xfrm>
            <a:off x="3165894" y="2182606"/>
            <a:ext cx="5765101" cy="400110"/>
          </a:xfrm>
          <a:prstGeom prst="rect">
            <a:avLst/>
          </a:prstGeom>
          <a:noFill/>
        </p:spPr>
        <p:txBody>
          <a:bodyPr wrap="square" rtlCol="0">
            <a:spAutoFit/>
          </a:bodyPr>
          <a:lstStyle/>
          <a:p>
            <a:r>
              <a:rPr kumimoji="1" lang="en-US" altLang="ja-JP" sz="1000" b="1" dirty="0">
                <a:latin typeface="+mj-ea"/>
                <a:ea typeface="+mj-ea"/>
              </a:rPr>
              <a:t>※</a:t>
            </a:r>
            <a:r>
              <a:rPr kumimoji="1" lang="ja-JP" altLang="en-US" sz="1000" b="1" dirty="0">
                <a:latin typeface="+mj-ea"/>
                <a:ea typeface="+mj-ea"/>
              </a:rPr>
              <a:t>上記①～⑤についてどのように関係しているのか分かるように記載してください。</a:t>
            </a:r>
            <a:endParaRPr kumimoji="1" lang="en-US" altLang="ja-JP" sz="1000" b="1" dirty="0">
              <a:latin typeface="+mj-ea"/>
              <a:ea typeface="+mj-ea"/>
            </a:endParaRPr>
          </a:p>
          <a:p>
            <a:r>
              <a:rPr kumimoji="1" lang="en-US" altLang="ja-JP" sz="1000" b="1" dirty="0">
                <a:latin typeface="+mj-ea"/>
                <a:ea typeface="+mj-ea"/>
              </a:rPr>
              <a:t>※</a:t>
            </a:r>
            <a:r>
              <a:rPr lang="ja-JP" altLang="en-US" sz="1000" b="1" dirty="0">
                <a:latin typeface="+mj-ea"/>
                <a:ea typeface="+mj-ea"/>
              </a:rPr>
              <a:t>既にある資料を貼り付けまたは別紙として添付するのでも可</a:t>
            </a:r>
            <a:endParaRPr kumimoji="1" lang="ja-JP" altLang="en-US" sz="1000" b="1" dirty="0">
              <a:latin typeface="+mj-ea"/>
              <a:ea typeface="+mj-ea"/>
            </a:endParaRPr>
          </a:p>
        </p:txBody>
      </p:sp>
      <p:sp>
        <p:nvSpPr>
          <p:cNvPr id="3" name="テキスト ボックス 2">
            <a:extLst>
              <a:ext uri="{FF2B5EF4-FFF2-40B4-BE49-F238E27FC236}">
                <a16:creationId xmlns:a16="http://schemas.microsoft.com/office/drawing/2014/main" id="{AC87474C-1055-068A-FAB5-949409AC58C7}"/>
              </a:ext>
            </a:extLst>
          </p:cNvPr>
          <p:cNvSpPr txBox="1"/>
          <p:nvPr/>
        </p:nvSpPr>
        <p:spPr>
          <a:xfrm>
            <a:off x="8893836" y="6581001"/>
            <a:ext cx="341745" cy="276999"/>
          </a:xfrm>
          <a:prstGeom prst="rect">
            <a:avLst/>
          </a:prstGeom>
          <a:noFill/>
        </p:spPr>
        <p:txBody>
          <a:bodyPr wrap="square" rtlCol="0">
            <a:spAutoFit/>
          </a:bodyPr>
          <a:lstStyle/>
          <a:p>
            <a:r>
              <a:rPr lang="en-US" altLang="ja-JP" sz="1200" dirty="0">
                <a:latin typeface="みんなの文字ゴStd M" pitchFamily="34" charset="-128"/>
                <a:ea typeface="みんなの文字ゴStd M" pitchFamily="34" charset="-128"/>
              </a:rPr>
              <a:t>3</a:t>
            </a:r>
            <a:endParaRPr kumimoji="1" lang="ja-JP" altLang="en-US" sz="1200" dirty="0">
              <a:latin typeface="みんなの文字ゴStd M" pitchFamily="34" charset="-128"/>
              <a:ea typeface="みんなの文字ゴStd M" pitchFamily="34" charset="-128"/>
            </a:endParaRPr>
          </a:p>
        </p:txBody>
      </p:sp>
    </p:spTree>
    <p:extLst>
      <p:ext uri="{BB962C8B-B14F-4D97-AF65-F5344CB8AC3E}">
        <p14:creationId xmlns:p14="http://schemas.microsoft.com/office/powerpoint/2010/main" val="440695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A31DE-E1B9-815A-1A47-5BC970176D7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BF1E319-C41C-9619-F94F-BDF99DA79F49}"/>
              </a:ext>
            </a:extLst>
          </p:cNvPr>
          <p:cNvSpPr txBox="1">
            <a:spLocks/>
          </p:cNvSpPr>
          <p:nvPr/>
        </p:nvSpPr>
        <p:spPr>
          <a:xfrm>
            <a:off x="212996" y="58614"/>
            <a:ext cx="8717999" cy="41805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本事業の関係者・組織図（活動体制）</a:t>
            </a:r>
          </a:p>
        </p:txBody>
      </p:sp>
      <p:sp>
        <p:nvSpPr>
          <p:cNvPr id="4" name="正方形/長方形 3">
            <a:extLst>
              <a:ext uri="{FF2B5EF4-FFF2-40B4-BE49-F238E27FC236}">
                <a16:creationId xmlns:a16="http://schemas.microsoft.com/office/drawing/2014/main" id="{B2042D7F-0EE3-DF07-268D-7C673885BC0B}"/>
              </a:ext>
            </a:extLst>
          </p:cNvPr>
          <p:cNvSpPr/>
          <p:nvPr/>
        </p:nvSpPr>
        <p:spPr>
          <a:xfrm>
            <a:off x="74975" y="975661"/>
            <a:ext cx="8818861" cy="1188706"/>
          </a:xfrm>
          <a:prstGeom prst="rect">
            <a:avLst/>
          </a:prstGeom>
          <a:noFill/>
          <a:ln w="28575">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①申請者：</a:t>
            </a:r>
            <a:r>
              <a:rPr kumimoji="1" lang="ja-JP" altLang="en-US" sz="1200" b="1" i="0" u="none" strike="noStrike" kern="1200" cap="none" spc="0" normalizeH="0" baseline="0" noProof="0" dirty="0">
                <a:ln>
                  <a:noFill/>
                </a:ln>
                <a:solidFill>
                  <a:srgbClr val="FF0000"/>
                </a:solidFill>
                <a:effectLst/>
                <a:uLnTx/>
                <a:uFillTx/>
                <a:latin typeface="メイリオ"/>
                <a:ea typeface="メイリオ"/>
                <a:cs typeface="+mn-cs"/>
              </a:rPr>
              <a:t>申請者名を記入（申請書と一致させる）</a:t>
            </a:r>
            <a:endParaRPr kumimoji="1" lang="en-US" altLang="ja-JP" sz="1200" b="1" i="0" u="none" strike="noStrike" kern="1200" cap="none" spc="0" normalizeH="0" baseline="0" noProof="0" dirty="0">
              <a:ln>
                <a:noFill/>
              </a:ln>
              <a:solidFill>
                <a:srgbClr val="FF0000"/>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②事業実施責任者：</a:t>
            </a:r>
            <a:r>
              <a:rPr kumimoji="1" lang="ja-JP" altLang="en-US" sz="1200" b="1" i="0" u="none" strike="noStrike" kern="1200" cap="none" spc="0" normalizeH="0" baseline="0" noProof="0" dirty="0">
                <a:ln>
                  <a:noFill/>
                </a:ln>
                <a:solidFill>
                  <a:srgbClr val="FF0000"/>
                </a:solidFill>
                <a:effectLst/>
                <a:uLnTx/>
                <a:uFillTx/>
                <a:latin typeface="メイリオ"/>
                <a:ea typeface="メイリオ"/>
                <a:cs typeface="+mn-cs"/>
              </a:rPr>
              <a:t>事業実施責任者を記入（申請書と一致させる）</a:t>
            </a:r>
            <a:endParaRPr kumimoji="1" lang="en-US" altLang="ja-JP" sz="1200" b="1" i="0" u="none" strike="noStrike" kern="1200" cap="none" spc="0" normalizeH="0" baseline="0" noProof="0" dirty="0">
              <a:ln>
                <a:noFill/>
              </a:ln>
              <a:solidFill>
                <a:srgbClr val="FF0000"/>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③事業の発案者：</a:t>
            </a:r>
            <a:r>
              <a:rPr kumimoji="1" lang="ja-JP" altLang="en-US" sz="1200" b="1" i="0" u="none" strike="noStrike" kern="1200" cap="none" spc="0" normalizeH="0" baseline="0" noProof="0" dirty="0">
                <a:ln>
                  <a:noFill/>
                </a:ln>
                <a:solidFill>
                  <a:srgbClr val="FF0000"/>
                </a:solidFill>
                <a:effectLst/>
                <a:uLnTx/>
                <a:uFillTx/>
                <a:latin typeface="メイリオ"/>
                <a:ea typeface="メイリオ"/>
                <a:cs typeface="+mn-cs"/>
              </a:rPr>
              <a:t>事業を発案した者（または社・組織）を記入</a:t>
            </a:r>
            <a:endParaRPr kumimoji="1" lang="en-US" altLang="ja-JP" sz="1200" b="1" i="0" u="none" strike="noStrike" kern="1200" cap="none" spc="0" normalizeH="0" baseline="0" noProof="0" dirty="0">
              <a:ln>
                <a:noFill/>
              </a:ln>
              <a:solidFill>
                <a:srgbClr val="FF0000"/>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④協力者：</a:t>
            </a:r>
            <a:r>
              <a:rPr kumimoji="1" lang="ja-JP" altLang="en-US" sz="1200" b="1" i="0" u="none" strike="noStrike" kern="1200" cap="none" spc="0" normalizeH="0" baseline="0" noProof="0" dirty="0">
                <a:ln>
                  <a:noFill/>
                </a:ln>
                <a:solidFill>
                  <a:srgbClr val="FF0000"/>
                </a:solidFill>
                <a:effectLst/>
                <a:uLnTx/>
                <a:uFillTx/>
                <a:latin typeface="メイリオ"/>
                <a:ea typeface="メイリオ"/>
                <a:cs typeface="+mn-cs"/>
              </a:rPr>
              <a:t>事業に対して協力している者（または社・組織）を記入</a:t>
            </a:r>
            <a:endParaRPr kumimoji="1" lang="en-US" altLang="ja-JP" sz="1200" b="1" i="0" u="none" strike="noStrike" kern="1200" cap="none" spc="0" normalizeH="0" baseline="0" noProof="0" dirty="0">
              <a:ln>
                <a:noFill/>
              </a:ln>
              <a:solidFill>
                <a:srgbClr val="FF0000"/>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⑤受益者：</a:t>
            </a:r>
            <a:r>
              <a:rPr kumimoji="1" lang="ja-JP" altLang="en-US" sz="1200" b="1" i="0" u="none" strike="noStrike" kern="1200" cap="none" spc="0" normalizeH="0" baseline="0" noProof="0" dirty="0">
                <a:ln>
                  <a:noFill/>
                </a:ln>
                <a:solidFill>
                  <a:srgbClr val="FF0000"/>
                </a:solidFill>
                <a:effectLst/>
                <a:uLnTx/>
                <a:uFillTx/>
                <a:latin typeface="メイリオ"/>
                <a:ea typeface="メイリオ"/>
                <a:cs typeface="+mn-cs"/>
              </a:rPr>
              <a:t>事業によって恩恵（利益）を受ける者（または社・組織）を記入</a:t>
            </a:r>
            <a:endParaRPr kumimoji="1" lang="en-US" altLang="ja-JP" sz="1200" b="1" i="0" u="none" strike="noStrike" kern="1200" cap="none" spc="0" normalizeH="0" baseline="0" noProof="0" dirty="0">
              <a:ln>
                <a:noFill/>
              </a:ln>
              <a:solidFill>
                <a:srgbClr val="FF0000"/>
              </a:solidFill>
              <a:effectLst/>
              <a:uLnTx/>
              <a:uFillTx/>
              <a:latin typeface="メイリオ"/>
              <a:ea typeface="メイリオ"/>
              <a:cs typeface="+mn-cs"/>
            </a:endParaRPr>
          </a:p>
        </p:txBody>
      </p:sp>
      <p:sp>
        <p:nvSpPr>
          <p:cNvPr id="5" name="正方形/長方形 4">
            <a:extLst>
              <a:ext uri="{FF2B5EF4-FFF2-40B4-BE49-F238E27FC236}">
                <a16:creationId xmlns:a16="http://schemas.microsoft.com/office/drawing/2014/main" id="{D049EBC6-78AF-5E46-393B-9C591F5C6FE4}"/>
              </a:ext>
            </a:extLst>
          </p:cNvPr>
          <p:cNvSpPr/>
          <p:nvPr/>
        </p:nvSpPr>
        <p:spPr>
          <a:xfrm>
            <a:off x="74975" y="620130"/>
            <a:ext cx="2133387" cy="327804"/>
          </a:xfrm>
          <a:prstGeom prst="rect">
            <a:avLst/>
          </a:prstGeom>
          <a:solidFill>
            <a:srgbClr val="58B53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1" i="0" u="none" strike="noStrike" kern="1200" cap="none" spc="0" normalizeH="0" baseline="0" noProof="0" dirty="0">
                <a:ln>
                  <a:noFill/>
                </a:ln>
                <a:solidFill>
                  <a:prstClr val="white"/>
                </a:solidFill>
                <a:effectLst/>
                <a:uLnTx/>
                <a:uFillTx/>
                <a:latin typeface="メイリオ"/>
                <a:ea typeface="メイリオ"/>
                <a:cs typeface="+mn-cs"/>
              </a:rPr>
              <a:t>1</a:t>
            </a:r>
            <a:r>
              <a:rPr kumimoji="1" lang="ja-JP" altLang="en-US" sz="1600" b="1" i="0" u="none" strike="noStrike" kern="1200" cap="none" spc="0" normalizeH="0" baseline="0" noProof="0" dirty="0">
                <a:ln>
                  <a:noFill/>
                </a:ln>
                <a:solidFill>
                  <a:prstClr val="white"/>
                </a:solidFill>
                <a:effectLst/>
                <a:uLnTx/>
                <a:uFillTx/>
                <a:latin typeface="メイリオ"/>
                <a:ea typeface="メイリオ"/>
                <a:cs typeface="+mn-cs"/>
              </a:rPr>
              <a:t>　事業関係者</a:t>
            </a:r>
          </a:p>
        </p:txBody>
      </p:sp>
      <p:sp>
        <p:nvSpPr>
          <p:cNvPr id="6" name="正方形/長方形 5">
            <a:extLst>
              <a:ext uri="{FF2B5EF4-FFF2-40B4-BE49-F238E27FC236}">
                <a16:creationId xmlns:a16="http://schemas.microsoft.com/office/drawing/2014/main" id="{E3A7D72D-C7A1-EF3B-5559-6312880B4CC7}"/>
              </a:ext>
            </a:extLst>
          </p:cNvPr>
          <p:cNvSpPr/>
          <p:nvPr/>
        </p:nvSpPr>
        <p:spPr>
          <a:xfrm>
            <a:off x="74975" y="2192095"/>
            <a:ext cx="2823500" cy="327804"/>
          </a:xfrm>
          <a:prstGeom prst="rect">
            <a:avLst/>
          </a:prstGeom>
          <a:solidFill>
            <a:srgbClr val="58B53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1" i="0" u="none" strike="noStrike" kern="1200" cap="none" spc="0" normalizeH="0" baseline="0" noProof="0" dirty="0">
                <a:ln>
                  <a:noFill/>
                </a:ln>
                <a:solidFill>
                  <a:prstClr val="white"/>
                </a:solidFill>
                <a:effectLst/>
                <a:uLnTx/>
                <a:uFillTx/>
                <a:latin typeface="メイリオ"/>
                <a:ea typeface="メイリオ"/>
                <a:cs typeface="+mn-cs"/>
              </a:rPr>
              <a:t>2</a:t>
            </a:r>
            <a:r>
              <a:rPr kumimoji="1" lang="ja-JP" altLang="en-US" sz="1600" b="1" i="0" u="none" strike="noStrike" kern="1200" cap="none" spc="0" normalizeH="0" baseline="0" noProof="0" dirty="0">
                <a:ln>
                  <a:noFill/>
                </a:ln>
                <a:solidFill>
                  <a:prstClr val="white"/>
                </a:solidFill>
                <a:effectLst/>
                <a:uLnTx/>
                <a:uFillTx/>
                <a:latin typeface="メイリオ"/>
                <a:ea typeface="メイリオ"/>
                <a:cs typeface="+mn-cs"/>
              </a:rPr>
              <a:t>　事業関係者の連携組織図</a:t>
            </a:r>
          </a:p>
        </p:txBody>
      </p:sp>
      <p:sp>
        <p:nvSpPr>
          <p:cNvPr id="7" name="正方形/長方形 6">
            <a:extLst>
              <a:ext uri="{FF2B5EF4-FFF2-40B4-BE49-F238E27FC236}">
                <a16:creationId xmlns:a16="http://schemas.microsoft.com/office/drawing/2014/main" id="{496F2129-A14C-CD7E-1AD3-1AEAF6D5141F}"/>
              </a:ext>
            </a:extLst>
          </p:cNvPr>
          <p:cNvSpPr/>
          <p:nvPr/>
        </p:nvSpPr>
        <p:spPr>
          <a:xfrm>
            <a:off x="74975" y="2547627"/>
            <a:ext cx="8818861" cy="4111965"/>
          </a:xfrm>
          <a:prstGeom prst="rect">
            <a:avLst/>
          </a:prstGeom>
          <a:noFill/>
          <a:ln w="28575">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p:txBody>
      </p:sp>
      <p:sp>
        <p:nvSpPr>
          <p:cNvPr id="8" name="テキスト ボックス 7">
            <a:extLst>
              <a:ext uri="{FF2B5EF4-FFF2-40B4-BE49-F238E27FC236}">
                <a16:creationId xmlns:a16="http://schemas.microsoft.com/office/drawing/2014/main" id="{26ACFEBD-9F46-359A-8DC6-43E737905B39}"/>
              </a:ext>
            </a:extLst>
          </p:cNvPr>
          <p:cNvSpPr txBox="1"/>
          <p:nvPr/>
        </p:nvSpPr>
        <p:spPr>
          <a:xfrm>
            <a:off x="3013273" y="2197757"/>
            <a:ext cx="592634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1" i="0" u="none" strike="noStrike" kern="1200" cap="none" spc="0" normalizeH="0" baseline="0" noProof="0" dirty="0">
                <a:ln>
                  <a:noFill/>
                </a:ln>
                <a:solidFill>
                  <a:prstClr val="black"/>
                </a:solidFill>
                <a:effectLst/>
                <a:uLnTx/>
                <a:uFillTx/>
                <a:latin typeface="メイリオ"/>
                <a:ea typeface="メイリオ"/>
                <a:cs typeface="+mn-cs"/>
              </a:rPr>
              <a:t>※</a:t>
            </a:r>
            <a:r>
              <a:rPr kumimoji="1" lang="ja-JP" altLang="en-US" sz="1000" b="1" i="0" u="none" strike="noStrike" kern="1200" cap="none" spc="0" normalizeH="0" baseline="0" noProof="0" dirty="0">
                <a:ln>
                  <a:noFill/>
                </a:ln>
                <a:solidFill>
                  <a:prstClr val="black"/>
                </a:solidFill>
                <a:effectLst/>
                <a:uLnTx/>
                <a:uFillTx/>
                <a:latin typeface="メイリオ"/>
                <a:ea typeface="メイリオ"/>
                <a:cs typeface="+mn-cs"/>
              </a:rPr>
              <a:t>上記①～⑤についてどのように関係しているのか分かるように記載してください。</a:t>
            </a:r>
            <a:endParaRPr kumimoji="1" lang="en-US" altLang="ja-JP" sz="10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1" i="0" u="none" strike="noStrike" kern="1200" cap="none" spc="0" normalizeH="0" baseline="0" noProof="0" dirty="0">
                <a:ln>
                  <a:noFill/>
                </a:ln>
                <a:solidFill>
                  <a:prstClr val="black"/>
                </a:solidFill>
                <a:effectLst/>
                <a:uLnTx/>
                <a:uFillTx/>
                <a:latin typeface="メイリオ"/>
                <a:ea typeface="メイリオ"/>
                <a:cs typeface="+mn-cs"/>
              </a:rPr>
              <a:t>※</a:t>
            </a:r>
            <a:r>
              <a:rPr kumimoji="1" lang="ja-JP" altLang="en-US" sz="1000" b="1" i="0" u="none" strike="noStrike" kern="1200" cap="none" spc="0" normalizeH="0" baseline="0" noProof="0" dirty="0">
                <a:ln>
                  <a:noFill/>
                </a:ln>
                <a:solidFill>
                  <a:prstClr val="black"/>
                </a:solidFill>
                <a:effectLst/>
                <a:uLnTx/>
                <a:uFillTx/>
                <a:latin typeface="メイリオ"/>
                <a:ea typeface="メイリオ"/>
                <a:cs typeface="+mn-cs"/>
              </a:rPr>
              <a:t>既にある資料を貼り付けまたは別紙として添付するのでも可</a:t>
            </a:r>
          </a:p>
        </p:txBody>
      </p:sp>
      <p:sp>
        <p:nvSpPr>
          <p:cNvPr id="3" name="四角形: 角を丸くする 2">
            <a:extLst>
              <a:ext uri="{FF2B5EF4-FFF2-40B4-BE49-F238E27FC236}">
                <a16:creationId xmlns:a16="http://schemas.microsoft.com/office/drawing/2014/main" id="{A4EE06BD-1292-CB1A-779B-085657B57D5E}"/>
              </a:ext>
            </a:extLst>
          </p:cNvPr>
          <p:cNvSpPr/>
          <p:nvPr/>
        </p:nvSpPr>
        <p:spPr>
          <a:xfrm>
            <a:off x="324477" y="2597867"/>
            <a:ext cx="8388202" cy="4061723"/>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①～⑤の事業関係者が、どのような役割でどのように連携しているか</a:t>
            </a:r>
            <a:r>
              <a:rPr kumimoji="1" lang="ja-JP" altLang="en-US" sz="1200" b="0" i="0" u="none" strike="noStrike" kern="1200" cap="none" spc="0" normalizeH="0" baseline="0" noProof="0" dirty="0">
                <a:ln>
                  <a:noFill/>
                </a:ln>
                <a:solidFill>
                  <a:schemeClr val="tx1"/>
                </a:solidFill>
                <a:effectLst/>
                <a:uLnTx/>
                <a:uFillTx/>
                <a:latin typeface="メイリオ"/>
                <a:ea typeface="メイリオ"/>
                <a:cs typeface="+mn-cs"/>
              </a:rPr>
              <a:t>、各主体の役割分担や責任の所在が契約等によりどのように整理されいてるかを、</a:t>
            </a: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組織図を作成して示してください。</a:t>
            </a: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なお、下記はイメージであるため、参考としてご確認ください。</a:t>
            </a: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例）</a:t>
            </a:r>
          </a:p>
        </p:txBody>
      </p:sp>
      <p:sp>
        <p:nvSpPr>
          <p:cNvPr id="18" name="テキスト ボックス 17">
            <a:extLst>
              <a:ext uri="{FF2B5EF4-FFF2-40B4-BE49-F238E27FC236}">
                <a16:creationId xmlns:a16="http://schemas.microsoft.com/office/drawing/2014/main" id="{F6AA5924-A5B9-B6AA-BADC-F1E3FB1A912B}"/>
              </a:ext>
            </a:extLst>
          </p:cNvPr>
          <p:cNvSpPr txBox="1"/>
          <p:nvPr/>
        </p:nvSpPr>
        <p:spPr>
          <a:xfrm>
            <a:off x="8893836" y="6581001"/>
            <a:ext cx="341745"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みんなの文字ゴStd M" pitchFamily="34" charset="-128"/>
                <a:ea typeface="みんなの文字ゴStd M" pitchFamily="34" charset="-128"/>
                <a:cs typeface="+mn-cs"/>
              </a:rPr>
              <a:t>４</a:t>
            </a:r>
          </a:p>
        </p:txBody>
      </p:sp>
      <p:sp>
        <p:nvSpPr>
          <p:cNvPr id="23" name="正方形/長方形 22">
            <a:extLst>
              <a:ext uri="{FF2B5EF4-FFF2-40B4-BE49-F238E27FC236}">
                <a16:creationId xmlns:a16="http://schemas.microsoft.com/office/drawing/2014/main" id="{BEA9EA62-CAB0-AFF1-793F-DC1FFC8BDEA0}"/>
              </a:ext>
            </a:extLst>
          </p:cNvPr>
          <p:cNvSpPr/>
          <p:nvPr/>
        </p:nvSpPr>
        <p:spPr>
          <a:xfrm>
            <a:off x="3312545" y="4157932"/>
            <a:ext cx="1690777" cy="2329187"/>
          </a:xfrm>
          <a:prstGeom prst="rect">
            <a:avLst/>
          </a:prstGeom>
          <a:no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メイリオ"/>
              <a:ea typeface="メイリオ"/>
              <a:cs typeface="+mn-cs"/>
            </a:endParaRPr>
          </a:p>
        </p:txBody>
      </p:sp>
      <p:sp>
        <p:nvSpPr>
          <p:cNvPr id="24" name="テキスト ボックス 23">
            <a:extLst>
              <a:ext uri="{FF2B5EF4-FFF2-40B4-BE49-F238E27FC236}">
                <a16:creationId xmlns:a16="http://schemas.microsoft.com/office/drawing/2014/main" id="{BCEAE6D4-A814-DAFF-21D9-0267A91A2FDB}"/>
              </a:ext>
            </a:extLst>
          </p:cNvPr>
          <p:cNvSpPr txBox="1"/>
          <p:nvPr/>
        </p:nvSpPr>
        <p:spPr>
          <a:xfrm>
            <a:off x="3347197" y="4576001"/>
            <a:ext cx="1679017"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メイリオ"/>
                <a:ea typeface="メイリオ"/>
                <a:cs typeface="+mn-cs"/>
              </a:rPr>
              <a:t>①申請者</a:t>
            </a:r>
            <a:endParaRPr kumimoji="1" lang="en-US" altLang="ja-JP" sz="1100" b="1" i="0" u="none" strike="noStrike" kern="1200" cap="none" spc="0" normalizeH="0" baseline="0" noProof="0" dirty="0">
              <a:ln>
                <a:noFill/>
              </a:ln>
              <a:solidFill>
                <a:prstClr val="black"/>
              </a:solidFill>
              <a:effectLst/>
              <a:uLnTx/>
              <a:uFillTx/>
              <a:latin typeface="メイリオ"/>
              <a:ea typeface="みんなの文字ゴStd M" pitchFamily="34"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みんなの文字ゴStd M" pitchFamily="34" charset="-128"/>
              <a:ea typeface="みんなの文字ゴStd M" pitchFamily="34"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メイリオ"/>
                <a:ea typeface="メイリオ"/>
                <a:cs typeface="+mn-cs"/>
              </a:rPr>
              <a:t>【</a:t>
            </a:r>
            <a:r>
              <a:rPr kumimoji="1" lang="ja-JP" altLang="en-US" sz="1100" b="0" i="0" u="none" strike="noStrike" kern="1200" cap="none" spc="0" normalizeH="0" baseline="0" noProof="0" dirty="0">
                <a:ln>
                  <a:noFill/>
                </a:ln>
                <a:solidFill>
                  <a:prstClr val="black"/>
                </a:solidFill>
                <a:effectLst/>
                <a:uLnTx/>
                <a:uFillTx/>
                <a:latin typeface="メイリオ"/>
                <a:ea typeface="メイリオ"/>
                <a:cs typeface="+mn-cs"/>
              </a:rPr>
              <a:t>役割</a:t>
            </a:r>
            <a:r>
              <a:rPr kumimoji="1" lang="en-US" altLang="ja-JP" sz="1100" b="0" i="0" u="none" strike="noStrike" kern="1200" cap="none" spc="0" normalizeH="0" baseline="0" noProof="0" dirty="0">
                <a:ln>
                  <a:noFill/>
                </a:ln>
                <a:solidFill>
                  <a:prstClr val="black"/>
                </a:solidFill>
                <a:effectLst/>
                <a:uLnTx/>
                <a:uFillTx/>
                <a:latin typeface="メイリオ"/>
                <a:ea typeface="メイリオ"/>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a:ea typeface="メイリオ"/>
                <a:cs typeface="+mn-cs"/>
              </a:rPr>
              <a:t>・●●●</a:t>
            </a:r>
            <a:endParaRPr kumimoji="1" lang="en-US" altLang="ja-JP" sz="11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メイリオ"/>
              <a:ea typeface="みんなの文字ゴStd M" pitchFamily="34"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メイリオ"/>
                <a:ea typeface="メイリオ"/>
                <a:cs typeface="+mn-cs"/>
              </a:rPr>
              <a:t>【</a:t>
            </a:r>
            <a:r>
              <a:rPr kumimoji="1" lang="ja-JP" altLang="en-US" sz="1100" b="0" i="0" u="none" strike="noStrike" kern="1200" cap="none" spc="0" normalizeH="0" baseline="0" noProof="0" dirty="0">
                <a:ln>
                  <a:noFill/>
                </a:ln>
                <a:solidFill>
                  <a:prstClr val="black"/>
                </a:solidFill>
                <a:effectLst/>
                <a:uLnTx/>
                <a:uFillTx/>
                <a:latin typeface="メイリオ"/>
                <a:ea typeface="メイリオ"/>
                <a:cs typeface="+mn-cs"/>
              </a:rPr>
              <a:t>メンバー</a:t>
            </a:r>
            <a:r>
              <a:rPr kumimoji="1" lang="en-US" altLang="ja-JP" sz="1100" b="0" i="0" u="none" strike="noStrike" kern="1200" cap="none" spc="0" normalizeH="0" baseline="0" noProof="0" dirty="0">
                <a:ln>
                  <a:noFill/>
                </a:ln>
                <a:solidFill>
                  <a:prstClr val="black"/>
                </a:solidFill>
                <a:effectLst/>
                <a:uLnTx/>
                <a:uFillTx/>
                <a:latin typeface="メイリオ"/>
                <a:ea typeface="メイリオ"/>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a:ea typeface="メイリオ"/>
                <a:cs typeface="+mn-cs"/>
              </a:rPr>
              <a:t>・</a:t>
            </a:r>
            <a:r>
              <a:rPr kumimoji="1" lang="ja-JP" altLang="en-US" sz="1100" b="1" i="0" u="none" strike="noStrike" kern="1200" cap="none" spc="0" normalizeH="0" baseline="0" noProof="0" dirty="0">
                <a:ln>
                  <a:noFill/>
                </a:ln>
                <a:solidFill>
                  <a:prstClr val="black"/>
                </a:solidFill>
                <a:effectLst/>
                <a:uLnTx/>
                <a:uFillTx/>
                <a:latin typeface="メイリオ"/>
                <a:ea typeface="メイリオ"/>
                <a:cs typeface="+mn-cs"/>
              </a:rPr>
              <a:t>②事業実施責任者</a:t>
            </a:r>
            <a:endParaRPr kumimoji="1" lang="en-US" altLang="ja-JP" sz="11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メイリオ"/>
                <a:ea typeface="メイリオ"/>
                <a:cs typeface="+mn-cs"/>
              </a:rPr>
              <a:t>・③事業の発案者</a:t>
            </a:r>
          </a:p>
        </p:txBody>
      </p:sp>
      <p:sp>
        <p:nvSpPr>
          <p:cNvPr id="25" name="正方形/長方形 24">
            <a:extLst>
              <a:ext uri="{FF2B5EF4-FFF2-40B4-BE49-F238E27FC236}">
                <a16:creationId xmlns:a16="http://schemas.microsoft.com/office/drawing/2014/main" id="{6148D108-629F-9DF2-20AB-2DC84B9D2016}"/>
              </a:ext>
            </a:extLst>
          </p:cNvPr>
          <p:cNvSpPr/>
          <p:nvPr/>
        </p:nvSpPr>
        <p:spPr>
          <a:xfrm>
            <a:off x="730193" y="3622264"/>
            <a:ext cx="1293963" cy="604708"/>
          </a:xfrm>
          <a:prstGeom prst="rect">
            <a:avLst/>
          </a:prstGeom>
          <a:no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メイリオ"/>
              <a:ea typeface="メイリオ"/>
              <a:cs typeface="+mn-cs"/>
            </a:endParaRPr>
          </a:p>
        </p:txBody>
      </p:sp>
      <p:sp>
        <p:nvSpPr>
          <p:cNvPr id="26" name="テキスト ボックス 25">
            <a:extLst>
              <a:ext uri="{FF2B5EF4-FFF2-40B4-BE49-F238E27FC236}">
                <a16:creationId xmlns:a16="http://schemas.microsoft.com/office/drawing/2014/main" id="{F239882E-618B-07F9-2995-C443AB53C2C6}"/>
              </a:ext>
            </a:extLst>
          </p:cNvPr>
          <p:cNvSpPr txBox="1"/>
          <p:nvPr/>
        </p:nvSpPr>
        <p:spPr>
          <a:xfrm>
            <a:off x="676785" y="3799278"/>
            <a:ext cx="122495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a:ea typeface="メイリオ"/>
                <a:cs typeface="+mn-cs"/>
              </a:rPr>
              <a:t>⑤</a:t>
            </a:r>
            <a:r>
              <a:rPr kumimoji="1" lang="ja-JP" altLang="en-US" sz="1100" b="1" i="0" u="none" strike="noStrike" kern="1200" cap="none" spc="0" normalizeH="0" baseline="0" noProof="0" dirty="0">
                <a:ln>
                  <a:noFill/>
                </a:ln>
                <a:solidFill>
                  <a:prstClr val="black"/>
                </a:solidFill>
                <a:effectLst/>
                <a:uLnTx/>
                <a:uFillTx/>
                <a:latin typeface="メイリオ"/>
                <a:ea typeface="メイリオ"/>
                <a:cs typeface="+mn-cs"/>
              </a:rPr>
              <a:t>受益者</a:t>
            </a:r>
            <a:endParaRPr kumimoji="1" lang="en-US" altLang="ja-JP" sz="1100" b="1" i="0" u="none" strike="noStrike" kern="1200" cap="none" spc="0" normalizeH="0" baseline="0" noProof="0" dirty="0">
              <a:ln>
                <a:noFill/>
              </a:ln>
              <a:solidFill>
                <a:prstClr val="black"/>
              </a:solidFill>
              <a:effectLst/>
              <a:uLnTx/>
              <a:uFillTx/>
              <a:latin typeface="メイリオ"/>
              <a:ea typeface="メイリオ"/>
              <a:cs typeface="+mn-cs"/>
            </a:endParaRPr>
          </a:p>
        </p:txBody>
      </p:sp>
      <p:sp>
        <p:nvSpPr>
          <p:cNvPr id="27" name="正方形/長方形 26">
            <a:extLst>
              <a:ext uri="{FF2B5EF4-FFF2-40B4-BE49-F238E27FC236}">
                <a16:creationId xmlns:a16="http://schemas.microsoft.com/office/drawing/2014/main" id="{38206A8C-9866-CA27-E6CD-5787215BDD25}"/>
              </a:ext>
            </a:extLst>
          </p:cNvPr>
          <p:cNvSpPr/>
          <p:nvPr/>
        </p:nvSpPr>
        <p:spPr>
          <a:xfrm>
            <a:off x="625479" y="5544668"/>
            <a:ext cx="1293963" cy="942452"/>
          </a:xfrm>
          <a:prstGeom prst="rect">
            <a:avLst/>
          </a:prstGeom>
          <a:no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メイリオ"/>
              <a:ea typeface="メイリオ"/>
              <a:cs typeface="+mn-cs"/>
            </a:endParaRPr>
          </a:p>
        </p:txBody>
      </p:sp>
      <p:sp>
        <p:nvSpPr>
          <p:cNvPr id="28" name="正方形/長方形 27">
            <a:extLst>
              <a:ext uri="{FF2B5EF4-FFF2-40B4-BE49-F238E27FC236}">
                <a16:creationId xmlns:a16="http://schemas.microsoft.com/office/drawing/2014/main" id="{21A63C43-BC51-5495-4F55-4D26F55A027A}"/>
              </a:ext>
            </a:extLst>
          </p:cNvPr>
          <p:cNvSpPr/>
          <p:nvPr/>
        </p:nvSpPr>
        <p:spPr>
          <a:xfrm>
            <a:off x="6637221" y="3429000"/>
            <a:ext cx="1293963" cy="3116074"/>
          </a:xfrm>
          <a:prstGeom prst="rect">
            <a:avLst/>
          </a:prstGeom>
          <a:no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メイリオ"/>
              <a:ea typeface="メイリオ"/>
              <a:cs typeface="+mn-cs"/>
            </a:endParaRPr>
          </a:p>
        </p:txBody>
      </p:sp>
      <p:sp>
        <p:nvSpPr>
          <p:cNvPr id="29" name="テキスト ボックス 28">
            <a:extLst>
              <a:ext uri="{FF2B5EF4-FFF2-40B4-BE49-F238E27FC236}">
                <a16:creationId xmlns:a16="http://schemas.microsoft.com/office/drawing/2014/main" id="{F5206CFC-55F7-E7B7-28B8-267CFD8B7EAD}"/>
              </a:ext>
            </a:extLst>
          </p:cNvPr>
          <p:cNvSpPr txBox="1"/>
          <p:nvPr/>
        </p:nvSpPr>
        <p:spPr>
          <a:xfrm>
            <a:off x="538761" y="5619289"/>
            <a:ext cx="1362978"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a:ea typeface="メイリオ"/>
                <a:cs typeface="+mn-cs"/>
              </a:rPr>
              <a:t>④</a:t>
            </a:r>
            <a:r>
              <a:rPr kumimoji="1" lang="ja-JP" altLang="en-US" sz="1100" b="1" i="0" u="none" strike="noStrike" kern="1200" cap="none" spc="0" normalizeH="0" baseline="0" noProof="0" dirty="0">
                <a:ln>
                  <a:noFill/>
                </a:ln>
                <a:solidFill>
                  <a:prstClr val="black"/>
                </a:solidFill>
                <a:effectLst/>
                <a:uLnTx/>
                <a:uFillTx/>
                <a:latin typeface="メイリオ"/>
                <a:ea typeface="メイリオ"/>
                <a:cs typeface="+mn-cs"/>
              </a:rPr>
              <a:t>協力者 </a:t>
            </a:r>
            <a:r>
              <a:rPr kumimoji="1" lang="en-US" altLang="ja-JP" sz="1100" b="1" i="0" u="none" strike="noStrike" kern="1200" cap="none" spc="0" normalizeH="0" baseline="0" noProof="0" dirty="0">
                <a:ln>
                  <a:noFill/>
                </a:ln>
                <a:solidFill>
                  <a:prstClr val="black"/>
                </a:solidFill>
                <a:effectLst/>
                <a:uLnTx/>
                <a:uFillTx/>
                <a:latin typeface="メイリオ"/>
                <a:ea typeface="メイリオ"/>
                <a:cs typeface="+mn-cs"/>
              </a:rPr>
              <a:t>B</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1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prstClr val="black"/>
                </a:solidFill>
                <a:effectLst/>
                <a:uLnTx/>
                <a:uFillTx/>
                <a:latin typeface="メイリオ"/>
                <a:ea typeface="メイリオ"/>
                <a:cs typeface="+mn-cs"/>
              </a:rPr>
              <a:t>【</a:t>
            </a:r>
            <a:r>
              <a:rPr kumimoji="1" lang="ja-JP" altLang="en-US" sz="1100" b="1" i="0" u="none" strike="noStrike" kern="1200" cap="none" spc="0" normalizeH="0" baseline="0" noProof="0" dirty="0">
                <a:ln>
                  <a:noFill/>
                </a:ln>
                <a:solidFill>
                  <a:prstClr val="black"/>
                </a:solidFill>
                <a:effectLst/>
                <a:uLnTx/>
                <a:uFillTx/>
                <a:latin typeface="メイリオ"/>
                <a:ea typeface="メイリオ"/>
                <a:cs typeface="+mn-cs"/>
              </a:rPr>
              <a:t>役割</a:t>
            </a:r>
            <a:r>
              <a:rPr kumimoji="1" lang="en-US" altLang="ja-JP" sz="1100" b="1" i="0" u="none" strike="noStrike" kern="1200" cap="none" spc="0" normalizeH="0" baseline="0" noProof="0" dirty="0">
                <a:ln>
                  <a:noFill/>
                </a:ln>
                <a:solidFill>
                  <a:prstClr val="black"/>
                </a:solidFill>
                <a:effectLst/>
                <a:uLnTx/>
                <a:uFillTx/>
                <a:latin typeface="メイリオ"/>
                <a:ea typeface="メイリオ"/>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メイリオ"/>
                <a:ea typeface="メイリオ"/>
                <a:cs typeface="+mn-cs"/>
              </a:rPr>
              <a:t>・●●●</a:t>
            </a:r>
            <a:endParaRPr kumimoji="1" lang="en-US" altLang="ja-JP" sz="1100" b="1" i="0" u="none" strike="noStrike" kern="1200" cap="none" spc="0" normalizeH="0" baseline="0" noProof="0" dirty="0">
              <a:ln>
                <a:noFill/>
              </a:ln>
              <a:solidFill>
                <a:prstClr val="black"/>
              </a:solidFill>
              <a:effectLst/>
              <a:uLnTx/>
              <a:uFillTx/>
              <a:latin typeface="メイリオ"/>
              <a:ea typeface="メイリオ"/>
              <a:cs typeface="+mn-cs"/>
            </a:endParaRPr>
          </a:p>
        </p:txBody>
      </p:sp>
      <p:sp>
        <p:nvSpPr>
          <p:cNvPr id="30" name="テキスト ボックス 29">
            <a:extLst>
              <a:ext uri="{FF2B5EF4-FFF2-40B4-BE49-F238E27FC236}">
                <a16:creationId xmlns:a16="http://schemas.microsoft.com/office/drawing/2014/main" id="{19356155-4F13-5B3B-1854-2C92AB9CEA61}"/>
              </a:ext>
            </a:extLst>
          </p:cNvPr>
          <p:cNvSpPr txBox="1"/>
          <p:nvPr/>
        </p:nvSpPr>
        <p:spPr>
          <a:xfrm>
            <a:off x="6542333" y="4602316"/>
            <a:ext cx="1388851" cy="93871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a:ea typeface="メイリオ"/>
                <a:cs typeface="+mn-cs"/>
              </a:rPr>
              <a:t>④</a:t>
            </a:r>
            <a:r>
              <a:rPr kumimoji="1" lang="ja-JP" altLang="en-US" sz="1100" b="1" i="0" u="none" strike="noStrike" kern="1200" cap="none" spc="0" normalizeH="0" baseline="0" noProof="0" dirty="0">
                <a:ln>
                  <a:noFill/>
                </a:ln>
                <a:solidFill>
                  <a:prstClr val="black"/>
                </a:solidFill>
                <a:effectLst/>
                <a:uLnTx/>
                <a:uFillTx/>
                <a:latin typeface="メイリオ"/>
                <a:ea typeface="メイリオ"/>
                <a:cs typeface="+mn-cs"/>
              </a:rPr>
              <a:t>協力者 </a:t>
            </a:r>
            <a:r>
              <a:rPr kumimoji="1" lang="en-US" altLang="ja-JP" sz="1100" b="1" i="0" u="none" strike="noStrike" kern="1200" cap="none" spc="0" normalizeH="0" baseline="0" noProof="0" dirty="0">
                <a:ln>
                  <a:noFill/>
                </a:ln>
                <a:solidFill>
                  <a:prstClr val="black"/>
                </a:solidFill>
                <a:effectLst/>
                <a:uLnTx/>
                <a:uFillTx/>
                <a:latin typeface="メイリオ"/>
                <a:ea typeface="メイリオ"/>
                <a:cs typeface="+mn-cs"/>
              </a:rPr>
              <a:t>A</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1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メイリオ"/>
                <a:ea typeface="メイリオ"/>
                <a:cs typeface="+mn-cs"/>
              </a:rPr>
              <a:t>【</a:t>
            </a:r>
            <a:r>
              <a:rPr kumimoji="1" lang="ja-JP" altLang="en-US" sz="1100" b="0" i="0" u="none" strike="noStrike" kern="1200" cap="none" spc="0" normalizeH="0" baseline="0" noProof="0" dirty="0">
                <a:ln>
                  <a:noFill/>
                </a:ln>
                <a:solidFill>
                  <a:prstClr val="black"/>
                </a:solidFill>
                <a:effectLst/>
                <a:uLnTx/>
                <a:uFillTx/>
                <a:latin typeface="メイリオ"/>
                <a:ea typeface="メイリオ"/>
                <a:cs typeface="+mn-cs"/>
              </a:rPr>
              <a:t>役割</a:t>
            </a:r>
            <a:r>
              <a:rPr kumimoji="1" lang="en-US" altLang="ja-JP" sz="1100" b="0" i="0" u="none" strike="noStrike" kern="1200" cap="none" spc="0" normalizeH="0" baseline="0" noProof="0" dirty="0">
                <a:ln>
                  <a:noFill/>
                </a:ln>
                <a:solidFill>
                  <a:prstClr val="black"/>
                </a:solidFill>
                <a:effectLst/>
                <a:uLnTx/>
                <a:uFillTx/>
                <a:latin typeface="メイリオ"/>
                <a:ea typeface="メイリオ"/>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メイリオ"/>
                <a:ea typeface="メイリオ"/>
                <a:cs typeface="+mn-cs"/>
              </a:rPr>
              <a:t>・●●●</a:t>
            </a:r>
            <a:endParaRPr kumimoji="1" lang="en-US" altLang="ja-JP" sz="11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100" b="1" i="0" u="none" strike="noStrike" kern="1200" cap="none" spc="0" normalizeH="0" baseline="0" noProof="0" dirty="0">
              <a:ln>
                <a:noFill/>
              </a:ln>
              <a:solidFill>
                <a:prstClr val="black"/>
              </a:solidFill>
              <a:effectLst/>
              <a:uLnTx/>
              <a:uFillTx/>
              <a:latin typeface="メイリオ"/>
              <a:ea typeface="メイリオ"/>
              <a:cs typeface="+mn-cs"/>
            </a:endParaRPr>
          </a:p>
        </p:txBody>
      </p:sp>
      <p:sp>
        <p:nvSpPr>
          <p:cNvPr id="31" name="矢印: 左 30">
            <a:extLst>
              <a:ext uri="{FF2B5EF4-FFF2-40B4-BE49-F238E27FC236}">
                <a16:creationId xmlns:a16="http://schemas.microsoft.com/office/drawing/2014/main" id="{9E43029D-B6A7-5B4A-8B72-664DC340AEF5}"/>
              </a:ext>
            </a:extLst>
          </p:cNvPr>
          <p:cNvSpPr/>
          <p:nvPr/>
        </p:nvSpPr>
        <p:spPr>
          <a:xfrm>
            <a:off x="2208362" y="3759052"/>
            <a:ext cx="4300116" cy="383673"/>
          </a:xfrm>
          <a:prstGeom prst="leftArrow">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white"/>
                </a:solidFill>
                <a:effectLst/>
                <a:uLnTx/>
                <a:uFillTx/>
                <a:latin typeface="メイリオ"/>
                <a:ea typeface="メイリオ"/>
                <a:cs typeface="+mn-cs"/>
              </a:rPr>
              <a:t>役務</a:t>
            </a:r>
          </a:p>
        </p:txBody>
      </p:sp>
      <p:sp>
        <p:nvSpPr>
          <p:cNvPr id="35" name="矢印: 下 34">
            <a:extLst>
              <a:ext uri="{FF2B5EF4-FFF2-40B4-BE49-F238E27FC236}">
                <a16:creationId xmlns:a16="http://schemas.microsoft.com/office/drawing/2014/main" id="{1351D44F-DE8A-C2BB-448D-352F2114188B}"/>
              </a:ext>
            </a:extLst>
          </p:cNvPr>
          <p:cNvSpPr/>
          <p:nvPr/>
        </p:nvSpPr>
        <p:spPr>
          <a:xfrm>
            <a:off x="820721" y="4336649"/>
            <a:ext cx="454737" cy="1160634"/>
          </a:xfrm>
          <a:prstGeom prst="downArrow">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white"/>
                </a:solidFill>
                <a:effectLst/>
                <a:uLnTx/>
                <a:uFillTx/>
                <a:latin typeface="メイリオ"/>
                <a:ea typeface="メイリオ"/>
                <a:cs typeface="+mn-cs"/>
              </a:rPr>
              <a:t>依頼</a:t>
            </a:r>
          </a:p>
        </p:txBody>
      </p:sp>
      <p:sp>
        <p:nvSpPr>
          <p:cNvPr id="36" name="矢印: 右 35">
            <a:extLst>
              <a:ext uri="{FF2B5EF4-FFF2-40B4-BE49-F238E27FC236}">
                <a16:creationId xmlns:a16="http://schemas.microsoft.com/office/drawing/2014/main" id="{0134ABE7-E888-DF03-914C-789B4A1305C9}"/>
              </a:ext>
            </a:extLst>
          </p:cNvPr>
          <p:cNvSpPr/>
          <p:nvPr/>
        </p:nvSpPr>
        <p:spPr>
          <a:xfrm rot="19659088">
            <a:off x="1995348" y="5266593"/>
            <a:ext cx="1118864" cy="411747"/>
          </a:xfrm>
          <a:prstGeom prst="rightArrow">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a:ea typeface="メイリオ"/>
                <a:cs typeface="+mn-cs"/>
              </a:rPr>
              <a:t>依頼</a:t>
            </a:r>
          </a:p>
        </p:txBody>
      </p:sp>
      <p:sp>
        <p:nvSpPr>
          <p:cNvPr id="38" name="矢印: 左 37">
            <a:extLst>
              <a:ext uri="{FF2B5EF4-FFF2-40B4-BE49-F238E27FC236}">
                <a16:creationId xmlns:a16="http://schemas.microsoft.com/office/drawing/2014/main" id="{0A1CFD4C-982B-D334-F773-0029AA811BE9}"/>
              </a:ext>
            </a:extLst>
          </p:cNvPr>
          <p:cNvSpPr/>
          <p:nvPr/>
        </p:nvSpPr>
        <p:spPr>
          <a:xfrm rot="19773569">
            <a:off x="2065829" y="5780527"/>
            <a:ext cx="1134351" cy="425465"/>
          </a:xfrm>
          <a:prstGeom prst="leftArrow">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white"/>
                </a:solidFill>
                <a:effectLst/>
                <a:uLnTx/>
                <a:uFillTx/>
                <a:latin typeface="メイリオ"/>
                <a:ea typeface="メイリオ"/>
                <a:cs typeface="+mn-cs"/>
              </a:rPr>
              <a:t>提案</a:t>
            </a:r>
            <a:endParaRPr kumimoji="1" lang="en-US" altLang="ja-JP" sz="1100" b="1" i="0" u="none" strike="noStrike" kern="1200" cap="none" spc="0" normalizeH="0" baseline="0" noProof="0" dirty="0">
              <a:ln>
                <a:noFill/>
              </a:ln>
              <a:solidFill>
                <a:prstClr val="white"/>
              </a:solidFill>
              <a:effectLst/>
              <a:uLnTx/>
              <a:uFillTx/>
              <a:latin typeface="メイリオ"/>
              <a:ea typeface="メイリオ"/>
              <a:cs typeface="+mn-cs"/>
            </a:endParaRPr>
          </a:p>
        </p:txBody>
      </p:sp>
      <p:sp>
        <p:nvSpPr>
          <p:cNvPr id="39" name="矢印: 上 38">
            <a:extLst>
              <a:ext uri="{FF2B5EF4-FFF2-40B4-BE49-F238E27FC236}">
                <a16:creationId xmlns:a16="http://schemas.microsoft.com/office/drawing/2014/main" id="{EFF0BC38-563C-8C3B-0811-0C498AAD6BA5}"/>
              </a:ext>
            </a:extLst>
          </p:cNvPr>
          <p:cNvSpPr/>
          <p:nvPr/>
        </p:nvSpPr>
        <p:spPr>
          <a:xfrm>
            <a:off x="1425884" y="4366628"/>
            <a:ext cx="454737" cy="1089446"/>
          </a:xfrm>
          <a:prstGeom prst="upArrow">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white"/>
                </a:solidFill>
                <a:effectLst/>
                <a:uLnTx/>
                <a:uFillTx/>
                <a:latin typeface="メイリオ"/>
                <a:ea typeface="メイリオ"/>
                <a:cs typeface="+mn-cs"/>
              </a:rPr>
              <a:t>提案</a:t>
            </a:r>
          </a:p>
        </p:txBody>
      </p:sp>
      <p:sp>
        <p:nvSpPr>
          <p:cNvPr id="41" name="矢印: 左右 40">
            <a:extLst>
              <a:ext uri="{FF2B5EF4-FFF2-40B4-BE49-F238E27FC236}">
                <a16:creationId xmlns:a16="http://schemas.microsoft.com/office/drawing/2014/main" id="{CBD59F7F-9FB6-50C7-38C1-FEF7289258E6}"/>
              </a:ext>
            </a:extLst>
          </p:cNvPr>
          <p:cNvSpPr/>
          <p:nvPr/>
        </p:nvSpPr>
        <p:spPr>
          <a:xfrm>
            <a:off x="5035870" y="5095592"/>
            <a:ext cx="1511101" cy="498680"/>
          </a:xfrm>
          <a:prstGeom prst="leftRightArrow">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white"/>
                </a:solidFill>
                <a:effectLst/>
                <a:uLnTx/>
                <a:uFillTx/>
                <a:latin typeface="メイリオ"/>
                <a:ea typeface="メイリオ"/>
                <a:cs typeface="+mn-cs"/>
              </a:rPr>
              <a:t>連携</a:t>
            </a:r>
          </a:p>
        </p:txBody>
      </p:sp>
      <p:sp>
        <p:nvSpPr>
          <p:cNvPr id="12" name="正方形/長方形 11">
            <a:extLst>
              <a:ext uri="{FF2B5EF4-FFF2-40B4-BE49-F238E27FC236}">
                <a16:creationId xmlns:a16="http://schemas.microsoft.com/office/drawing/2014/main" id="{FB61CCAB-588C-1E1C-8A7E-CDDDF830BEDB}"/>
              </a:ext>
            </a:extLst>
          </p:cNvPr>
          <p:cNvSpPr/>
          <p:nvPr/>
        </p:nvSpPr>
        <p:spPr>
          <a:xfrm>
            <a:off x="5194567" y="4619763"/>
            <a:ext cx="1178966" cy="335331"/>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chemeClr val="tx1"/>
                </a:solidFill>
              </a:rPr>
              <a:t>●●に係る</a:t>
            </a:r>
            <a:endParaRPr lang="en-US" altLang="ja-JP" sz="1100" b="1" dirty="0">
              <a:solidFill>
                <a:schemeClr val="tx1"/>
              </a:solidFill>
            </a:endParaRPr>
          </a:p>
          <a:p>
            <a:pPr algn="ctr"/>
            <a:r>
              <a:rPr lang="ja-JP" altLang="en-US" sz="1100" b="1" dirty="0">
                <a:solidFill>
                  <a:schemeClr val="tx1"/>
                </a:solidFill>
              </a:rPr>
              <a:t>連携協定締結</a:t>
            </a:r>
            <a:endParaRPr kumimoji="1" lang="ja-JP" altLang="en-US" sz="1100" b="1" dirty="0">
              <a:solidFill>
                <a:schemeClr val="tx1"/>
              </a:solidFill>
            </a:endParaRPr>
          </a:p>
        </p:txBody>
      </p:sp>
      <p:sp>
        <p:nvSpPr>
          <p:cNvPr id="13" name="正方形/長方形 12">
            <a:extLst>
              <a:ext uri="{FF2B5EF4-FFF2-40B4-BE49-F238E27FC236}">
                <a16:creationId xmlns:a16="http://schemas.microsoft.com/office/drawing/2014/main" id="{6B4315FB-931F-F5D7-FAFD-29D63B335E46}"/>
              </a:ext>
            </a:extLst>
          </p:cNvPr>
          <p:cNvSpPr/>
          <p:nvPr/>
        </p:nvSpPr>
        <p:spPr>
          <a:xfrm>
            <a:off x="1915273" y="4550488"/>
            <a:ext cx="1378754" cy="335331"/>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chemeClr val="tx1"/>
                </a:solidFill>
              </a:rPr>
              <a:t>●●契約に基づく</a:t>
            </a:r>
            <a:endParaRPr lang="en-US" altLang="ja-JP" sz="1100" b="1" dirty="0">
              <a:solidFill>
                <a:schemeClr val="tx1"/>
              </a:solidFill>
            </a:endParaRPr>
          </a:p>
          <a:p>
            <a:pPr algn="ctr"/>
            <a:r>
              <a:rPr kumimoji="1" lang="ja-JP" altLang="en-US" sz="1100" b="1" dirty="0">
                <a:solidFill>
                  <a:schemeClr val="tx1"/>
                </a:solidFill>
              </a:rPr>
              <a:t>提案・依頼</a:t>
            </a:r>
          </a:p>
        </p:txBody>
      </p:sp>
      <p:sp>
        <p:nvSpPr>
          <p:cNvPr id="14" name="正方形/長方形 13">
            <a:extLst>
              <a:ext uri="{FF2B5EF4-FFF2-40B4-BE49-F238E27FC236}">
                <a16:creationId xmlns:a16="http://schemas.microsoft.com/office/drawing/2014/main" id="{5A0822F8-2CCF-24B8-2F67-50F44873AB6E}"/>
              </a:ext>
            </a:extLst>
          </p:cNvPr>
          <p:cNvSpPr/>
          <p:nvPr/>
        </p:nvSpPr>
        <p:spPr>
          <a:xfrm>
            <a:off x="3045446" y="3482660"/>
            <a:ext cx="2625948" cy="335331"/>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chemeClr val="tx1"/>
                </a:solidFill>
              </a:rPr>
              <a:t>●●契約に基づく役務の提供</a:t>
            </a:r>
            <a:endParaRPr lang="en-US" altLang="ja-JP" sz="1100" b="1" dirty="0">
              <a:solidFill>
                <a:schemeClr val="tx1"/>
              </a:solidFill>
            </a:endParaRPr>
          </a:p>
          <a:p>
            <a:pPr algn="ctr"/>
            <a:r>
              <a:rPr kumimoji="1" lang="ja-JP" altLang="en-US" sz="1100" b="1" dirty="0">
                <a:solidFill>
                  <a:schemeClr val="tx1"/>
                </a:solidFill>
              </a:rPr>
              <a:t>（有償の役務提供に関する契約書等）</a:t>
            </a:r>
          </a:p>
        </p:txBody>
      </p:sp>
      <p:sp>
        <p:nvSpPr>
          <p:cNvPr id="15" name="正方形/長方形 14">
            <a:extLst>
              <a:ext uri="{FF2B5EF4-FFF2-40B4-BE49-F238E27FC236}">
                <a16:creationId xmlns:a16="http://schemas.microsoft.com/office/drawing/2014/main" id="{9153CC96-4B5D-6E91-F0C5-F3B0A8E84896}"/>
              </a:ext>
            </a:extLst>
          </p:cNvPr>
          <p:cNvSpPr/>
          <p:nvPr/>
        </p:nvSpPr>
        <p:spPr>
          <a:xfrm>
            <a:off x="2989983" y="3423051"/>
            <a:ext cx="2747429" cy="383673"/>
          </a:xfrm>
          <a:prstGeom prst="rect">
            <a:avLst/>
          </a:prstGeom>
          <a:noFill/>
          <a:ln w="1905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8363636C-B3C1-2380-C3BC-2561C6A47E1A}"/>
              </a:ext>
            </a:extLst>
          </p:cNvPr>
          <p:cNvSpPr/>
          <p:nvPr/>
        </p:nvSpPr>
        <p:spPr>
          <a:xfrm>
            <a:off x="1925141" y="4466241"/>
            <a:ext cx="1304637" cy="470016"/>
          </a:xfrm>
          <a:prstGeom prst="rect">
            <a:avLst/>
          </a:prstGeom>
          <a:noFill/>
          <a:ln w="1905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C85385DE-785C-894D-C303-9C06FD39908E}"/>
              </a:ext>
            </a:extLst>
          </p:cNvPr>
          <p:cNvSpPr/>
          <p:nvPr/>
        </p:nvSpPr>
        <p:spPr>
          <a:xfrm>
            <a:off x="5173324" y="4512452"/>
            <a:ext cx="1304637" cy="470016"/>
          </a:xfrm>
          <a:prstGeom prst="rect">
            <a:avLst/>
          </a:prstGeom>
          <a:noFill/>
          <a:ln w="1905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25130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04001E-22BA-2174-FC8C-536B2902F0F3}"/>
              </a:ext>
            </a:extLst>
          </p:cNvPr>
          <p:cNvSpPr txBox="1">
            <a:spLocks/>
          </p:cNvSpPr>
          <p:nvPr/>
        </p:nvSpPr>
        <p:spPr>
          <a:xfrm>
            <a:off x="212996" y="58614"/>
            <a:ext cx="8717999" cy="41805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600" b="1" dirty="0">
                <a:latin typeface="Meiryo UI" panose="020B0604030504040204" pitchFamily="50" charset="-128"/>
                <a:ea typeface="Meiryo UI" panose="020B0604030504040204" pitchFamily="50" charset="-128"/>
                <a:cs typeface="Meiryo UI" panose="020B0604030504040204" pitchFamily="50" charset="-128"/>
              </a:rPr>
              <a:t>本事業の関係者・組織図（活動体制）</a:t>
            </a:r>
            <a:r>
              <a:rPr lang="en-US" altLang="ja-JP"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複数の事業者が連携して取組む事業の場合</a:t>
            </a:r>
          </a:p>
        </p:txBody>
      </p:sp>
      <p:sp>
        <p:nvSpPr>
          <p:cNvPr id="4" name="正方形/長方形 3">
            <a:extLst>
              <a:ext uri="{FF2B5EF4-FFF2-40B4-BE49-F238E27FC236}">
                <a16:creationId xmlns:a16="http://schemas.microsoft.com/office/drawing/2014/main" id="{D4043857-C3F3-B718-5292-AF9C60B5E961}"/>
              </a:ext>
            </a:extLst>
          </p:cNvPr>
          <p:cNvSpPr/>
          <p:nvPr/>
        </p:nvSpPr>
        <p:spPr>
          <a:xfrm>
            <a:off x="74975" y="975661"/>
            <a:ext cx="8818861" cy="1188706"/>
          </a:xfrm>
          <a:prstGeom prst="rect">
            <a:avLst/>
          </a:prstGeom>
          <a:noFill/>
          <a:ln w="28575">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chemeClr val="tx1"/>
                </a:solidFill>
                <a:latin typeface="+mj-lt"/>
              </a:rPr>
              <a:t>①申請者：</a:t>
            </a:r>
            <a:r>
              <a:rPr kumimoji="1" lang="ja-JP" altLang="en-US" sz="1200" b="1" dirty="0">
                <a:solidFill>
                  <a:srgbClr val="FF0000"/>
                </a:solidFill>
                <a:latin typeface="+mj-lt"/>
              </a:rPr>
              <a:t>申請者名を記入（申請書と一致させる）</a:t>
            </a:r>
            <a:endParaRPr kumimoji="1" lang="en-US" altLang="ja-JP" sz="1200" b="1" dirty="0">
              <a:solidFill>
                <a:srgbClr val="FF0000"/>
              </a:solidFill>
              <a:latin typeface="+mj-lt"/>
            </a:endParaRPr>
          </a:p>
          <a:p>
            <a:r>
              <a:rPr kumimoji="1" lang="ja-JP" altLang="en-US" sz="1200" b="1" dirty="0">
                <a:solidFill>
                  <a:schemeClr val="tx1"/>
                </a:solidFill>
                <a:latin typeface="+mj-lt"/>
              </a:rPr>
              <a:t>②事業実施責任者：</a:t>
            </a:r>
            <a:r>
              <a:rPr kumimoji="1" lang="ja-JP" altLang="en-US" sz="1200" b="1" dirty="0">
                <a:solidFill>
                  <a:srgbClr val="FF0000"/>
                </a:solidFill>
                <a:latin typeface="+mj-lt"/>
              </a:rPr>
              <a:t>事業実施責任者を記入（申請書と一致させる）</a:t>
            </a:r>
            <a:endParaRPr kumimoji="1" lang="en-US" altLang="ja-JP" sz="1200" b="1" dirty="0">
              <a:solidFill>
                <a:srgbClr val="FF0000"/>
              </a:solidFill>
              <a:latin typeface="+mj-lt"/>
            </a:endParaRPr>
          </a:p>
          <a:p>
            <a:r>
              <a:rPr lang="ja-JP" altLang="en-US" sz="1200" b="1" dirty="0">
                <a:solidFill>
                  <a:schemeClr val="tx1"/>
                </a:solidFill>
                <a:latin typeface="+mj-lt"/>
              </a:rPr>
              <a:t>③事業の発案者：</a:t>
            </a:r>
            <a:r>
              <a:rPr lang="ja-JP" altLang="en-US" sz="1200" b="1" dirty="0">
                <a:solidFill>
                  <a:srgbClr val="FF0000"/>
                </a:solidFill>
                <a:latin typeface="+mj-lt"/>
              </a:rPr>
              <a:t>事業を発案した者（または社・組織）を記入</a:t>
            </a:r>
            <a:endParaRPr lang="en-US" altLang="ja-JP" sz="1200" b="1" dirty="0">
              <a:solidFill>
                <a:srgbClr val="FF0000"/>
              </a:solidFill>
              <a:latin typeface="+mj-lt"/>
            </a:endParaRPr>
          </a:p>
          <a:p>
            <a:r>
              <a:rPr lang="ja-JP" altLang="en-US" sz="1200" b="1" dirty="0">
                <a:solidFill>
                  <a:schemeClr val="tx1"/>
                </a:solidFill>
                <a:latin typeface="+mj-lt"/>
              </a:rPr>
              <a:t>④連携組織</a:t>
            </a:r>
            <a:r>
              <a:rPr kumimoji="1" lang="ja-JP" altLang="en-US" sz="1200" b="1" dirty="0">
                <a:solidFill>
                  <a:schemeClr val="tx1"/>
                </a:solidFill>
                <a:latin typeface="+mj-lt"/>
              </a:rPr>
              <a:t>：</a:t>
            </a:r>
            <a:r>
              <a:rPr kumimoji="1" lang="ja-JP" altLang="en-US" sz="1200" b="1" dirty="0">
                <a:solidFill>
                  <a:srgbClr val="FF0000"/>
                </a:solidFill>
                <a:latin typeface="+mj-lt"/>
              </a:rPr>
              <a:t>事業</a:t>
            </a:r>
            <a:r>
              <a:rPr lang="ja-JP" altLang="en-US" sz="1200" b="1" dirty="0">
                <a:solidFill>
                  <a:srgbClr val="FF0000"/>
                </a:solidFill>
                <a:latin typeface="+mj-lt"/>
              </a:rPr>
              <a:t>に対して連携・協力</a:t>
            </a:r>
            <a:r>
              <a:rPr kumimoji="1" lang="ja-JP" altLang="en-US" sz="1200" b="1" dirty="0">
                <a:solidFill>
                  <a:srgbClr val="FF0000"/>
                </a:solidFill>
                <a:latin typeface="+mj-lt"/>
              </a:rPr>
              <a:t>している組織</a:t>
            </a:r>
            <a:r>
              <a:rPr lang="ja-JP" altLang="en-US" sz="1200" b="1" dirty="0">
                <a:solidFill>
                  <a:srgbClr val="FF0000"/>
                </a:solidFill>
                <a:latin typeface="+mj-lt"/>
              </a:rPr>
              <a:t>と構成メンバー（社・組織）</a:t>
            </a:r>
            <a:r>
              <a:rPr kumimoji="1" lang="ja-JP" altLang="en-US" sz="1200" b="1" dirty="0">
                <a:solidFill>
                  <a:srgbClr val="FF0000"/>
                </a:solidFill>
                <a:latin typeface="+mj-lt"/>
              </a:rPr>
              <a:t>を記入</a:t>
            </a:r>
            <a:endParaRPr lang="en-US" altLang="ja-JP" sz="1200" b="1" dirty="0">
              <a:solidFill>
                <a:srgbClr val="FF0000"/>
              </a:solidFill>
              <a:latin typeface="+mj-lt"/>
            </a:endParaRPr>
          </a:p>
          <a:p>
            <a:r>
              <a:rPr kumimoji="1" lang="ja-JP" altLang="en-US" sz="1200" b="1" dirty="0">
                <a:solidFill>
                  <a:schemeClr val="tx1"/>
                </a:solidFill>
                <a:latin typeface="+mj-lt"/>
              </a:rPr>
              <a:t>⑤</a:t>
            </a: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協力者：</a:t>
            </a:r>
            <a:r>
              <a:rPr kumimoji="1" lang="ja-JP" altLang="en-US" sz="1200" b="1" i="0" u="none" strike="noStrike" kern="1200" cap="none" spc="0" normalizeH="0" baseline="0" noProof="0" dirty="0">
                <a:ln>
                  <a:noFill/>
                </a:ln>
                <a:solidFill>
                  <a:srgbClr val="FF0000"/>
                </a:solidFill>
                <a:effectLst/>
                <a:uLnTx/>
                <a:uFillTx/>
                <a:latin typeface="メイリオ"/>
                <a:ea typeface="メイリオ"/>
                <a:cs typeface="+mn-cs"/>
              </a:rPr>
              <a:t>事業に対して協力している者（または社・組織）を記入</a:t>
            </a:r>
            <a:endParaRPr kumimoji="1" lang="en-US" altLang="ja-JP" sz="1200" b="1" dirty="0">
              <a:solidFill>
                <a:schemeClr val="tx1"/>
              </a:solidFill>
              <a:latin typeface="+mj-lt"/>
            </a:endParaRPr>
          </a:p>
          <a:p>
            <a:r>
              <a:rPr lang="ja-JP" altLang="en-US" sz="1200" b="1" dirty="0">
                <a:solidFill>
                  <a:schemeClr val="tx1"/>
                </a:solidFill>
                <a:latin typeface="+mj-lt"/>
              </a:rPr>
              <a:t>⑥受益</a:t>
            </a:r>
            <a:r>
              <a:rPr kumimoji="1" lang="ja-JP" altLang="en-US" sz="1200" b="1" dirty="0">
                <a:solidFill>
                  <a:schemeClr val="tx1"/>
                </a:solidFill>
                <a:latin typeface="+mj-lt"/>
              </a:rPr>
              <a:t>者：</a:t>
            </a:r>
            <a:r>
              <a:rPr kumimoji="1" lang="ja-JP" altLang="en-US" sz="1200" b="1" dirty="0">
                <a:solidFill>
                  <a:srgbClr val="FF0000"/>
                </a:solidFill>
                <a:latin typeface="+mj-lt"/>
              </a:rPr>
              <a:t>事業によって恩恵（利益）を受ける者（または社・組織）を記入</a:t>
            </a:r>
            <a:endParaRPr kumimoji="1" lang="en-US" altLang="ja-JP" sz="1200" b="1" dirty="0">
              <a:solidFill>
                <a:srgbClr val="FF0000"/>
              </a:solidFill>
              <a:latin typeface="+mj-lt"/>
            </a:endParaRPr>
          </a:p>
        </p:txBody>
      </p:sp>
      <p:sp>
        <p:nvSpPr>
          <p:cNvPr id="5" name="正方形/長方形 4">
            <a:extLst>
              <a:ext uri="{FF2B5EF4-FFF2-40B4-BE49-F238E27FC236}">
                <a16:creationId xmlns:a16="http://schemas.microsoft.com/office/drawing/2014/main" id="{40D34823-CAF6-0084-E6EE-C7A571266888}"/>
              </a:ext>
            </a:extLst>
          </p:cNvPr>
          <p:cNvSpPr/>
          <p:nvPr/>
        </p:nvSpPr>
        <p:spPr>
          <a:xfrm>
            <a:off x="74975" y="620130"/>
            <a:ext cx="2133387" cy="327804"/>
          </a:xfrm>
          <a:prstGeom prst="rect">
            <a:avLst/>
          </a:prstGeom>
          <a:solidFill>
            <a:srgbClr val="58B53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b="1" dirty="0">
                <a:latin typeface="+mj-lt"/>
              </a:rPr>
              <a:t>1</a:t>
            </a:r>
            <a:r>
              <a:rPr lang="ja-JP" altLang="en-US" sz="1600" b="1" dirty="0">
                <a:latin typeface="+mj-lt"/>
              </a:rPr>
              <a:t>　</a:t>
            </a:r>
            <a:r>
              <a:rPr kumimoji="1" lang="ja-JP" altLang="en-US" sz="1600" b="1" dirty="0">
                <a:latin typeface="+mj-lt"/>
              </a:rPr>
              <a:t>事業関係者</a:t>
            </a:r>
          </a:p>
        </p:txBody>
      </p:sp>
      <p:sp>
        <p:nvSpPr>
          <p:cNvPr id="6" name="正方形/長方形 5">
            <a:extLst>
              <a:ext uri="{FF2B5EF4-FFF2-40B4-BE49-F238E27FC236}">
                <a16:creationId xmlns:a16="http://schemas.microsoft.com/office/drawing/2014/main" id="{010CA98F-F317-F392-8E66-DA81A804781C}"/>
              </a:ext>
            </a:extLst>
          </p:cNvPr>
          <p:cNvSpPr/>
          <p:nvPr/>
        </p:nvSpPr>
        <p:spPr>
          <a:xfrm>
            <a:off x="74975" y="2192095"/>
            <a:ext cx="2823500" cy="327804"/>
          </a:xfrm>
          <a:prstGeom prst="rect">
            <a:avLst/>
          </a:prstGeom>
          <a:solidFill>
            <a:srgbClr val="58B53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b="1" dirty="0">
                <a:latin typeface="+mj-lt"/>
              </a:rPr>
              <a:t>2</a:t>
            </a:r>
            <a:r>
              <a:rPr lang="ja-JP" altLang="en-US" sz="1600" b="1" dirty="0">
                <a:latin typeface="+mj-lt"/>
              </a:rPr>
              <a:t>　事業関係者の連携組織図</a:t>
            </a:r>
            <a:endParaRPr kumimoji="1" lang="ja-JP" altLang="en-US" sz="1600" b="1" dirty="0">
              <a:latin typeface="+mj-lt"/>
            </a:endParaRPr>
          </a:p>
        </p:txBody>
      </p:sp>
      <p:sp>
        <p:nvSpPr>
          <p:cNvPr id="7" name="正方形/長方形 6">
            <a:extLst>
              <a:ext uri="{FF2B5EF4-FFF2-40B4-BE49-F238E27FC236}">
                <a16:creationId xmlns:a16="http://schemas.microsoft.com/office/drawing/2014/main" id="{59D0343D-316A-D311-0ADC-6A222A9991ED}"/>
              </a:ext>
            </a:extLst>
          </p:cNvPr>
          <p:cNvSpPr/>
          <p:nvPr/>
        </p:nvSpPr>
        <p:spPr>
          <a:xfrm>
            <a:off x="74975" y="2547627"/>
            <a:ext cx="8818861" cy="4111965"/>
          </a:xfrm>
          <a:prstGeom prst="rect">
            <a:avLst/>
          </a:prstGeom>
          <a:noFill/>
          <a:ln w="28575">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200" dirty="0">
              <a:solidFill>
                <a:schemeClr val="tx1"/>
              </a:solidFill>
            </a:endParaRPr>
          </a:p>
        </p:txBody>
      </p:sp>
      <p:sp>
        <p:nvSpPr>
          <p:cNvPr id="8" name="テキスト ボックス 7">
            <a:extLst>
              <a:ext uri="{FF2B5EF4-FFF2-40B4-BE49-F238E27FC236}">
                <a16:creationId xmlns:a16="http://schemas.microsoft.com/office/drawing/2014/main" id="{3B88E7B6-0061-D4AE-F9D4-571D86B13D1B}"/>
              </a:ext>
            </a:extLst>
          </p:cNvPr>
          <p:cNvSpPr txBox="1"/>
          <p:nvPr/>
        </p:nvSpPr>
        <p:spPr>
          <a:xfrm>
            <a:off x="3013273" y="2197757"/>
            <a:ext cx="5926348" cy="400110"/>
          </a:xfrm>
          <a:prstGeom prst="rect">
            <a:avLst/>
          </a:prstGeom>
          <a:noFill/>
        </p:spPr>
        <p:txBody>
          <a:bodyPr wrap="square" rtlCol="0">
            <a:spAutoFit/>
          </a:bodyPr>
          <a:lstStyle/>
          <a:p>
            <a:r>
              <a:rPr kumimoji="1" lang="en-US" altLang="ja-JP" sz="1000" b="1" dirty="0">
                <a:latin typeface="+mj-ea"/>
                <a:ea typeface="+mj-ea"/>
              </a:rPr>
              <a:t>※</a:t>
            </a:r>
            <a:r>
              <a:rPr kumimoji="1" lang="ja-JP" altLang="en-US" sz="1000" b="1" dirty="0">
                <a:latin typeface="+mj-ea"/>
                <a:ea typeface="+mj-ea"/>
              </a:rPr>
              <a:t>上記①～⑥についてどのように関係しているのか分かるように記載してください。</a:t>
            </a:r>
            <a:endParaRPr kumimoji="1" lang="en-US" altLang="ja-JP" sz="1000" b="1" dirty="0">
              <a:latin typeface="+mj-ea"/>
              <a:ea typeface="+mj-ea"/>
            </a:endParaRPr>
          </a:p>
          <a:p>
            <a:r>
              <a:rPr kumimoji="1" lang="en-US" altLang="ja-JP" sz="1000" b="1" dirty="0">
                <a:latin typeface="+mj-ea"/>
                <a:ea typeface="+mj-ea"/>
              </a:rPr>
              <a:t>※</a:t>
            </a:r>
            <a:r>
              <a:rPr lang="ja-JP" altLang="en-US" sz="1000" b="1" dirty="0">
                <a:latin typeface="+mj-ea"/>
                <a:ea typeface="+mj-ea"/>
              </a:rPr>
              <a:t>既にある資料を貼り付けまたは別紙として添付するのでも可</a:t>
            </a:r>
            <a:endParaRPr kumimoji="1" lang="ja-JP" altLang="en-US" sz="1000" b="1" dirty="0">
              <a:latin typeface="+mj-ea"/>
              <a:ea typeface="+mj-ea"/>
            </a:endParaRPr>
          </a:p>
        </p:txBody>
      </p:sp>
      <p:sp>
        <p:nvSpPr>
          <p:cNvPr id="3" name="四角形: 角を丸くする 2">
            <a:extLst>
              <a:ext uri="{FF2B5EF4-FFF2-40B4-BE49-F238E27FC236}">
                <a16:creationId xmlns:a16="http://schemas.microsoft.com/office/drawing/2014/main" id="{912300B4-3A44-CAE9-0A1B-28C70B06B909}"/>
              </a:ext>
            </a:extLst>
          </p:cNvPr>
          <p:cNvSpPr/>
          <p:nvPr/>
        </p:nvSpPr>
        <p:spPr>
          <a:xfrm>
            <a:off x="324477" y="2625595"/>
            <a:ext cx="8388202" cy="4033995"/>
          </a:xfrm>
          <a:prstGeom prst="roundRect">
            <a:avLst>
              <a:gd name="adj" fmla="val 12085"/>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sz="1200" dirty="0">
              <a:solidFill>
                <a:schemeClr val="tx1"/>
              </a:solidFill>
            </a:endParaRPr>
          </a:p>
        </p:txBody>
      </p:sp>
      <p:sp>
        <p:nvSpPr>
          <p:cNvPr id="18" name="テキスト ボックス 17">
            <a:extLst>
              <a:ext uri="{FF2B5EF4-FFF2-40B4-BE49-F238E27FC236}">
                <a16:creationId xmlns:a16="http://schemas.microsoft.com/office/drawing/2014/main" id="{4F3E439C-D04B-F77E-0A74-2D9F04E93946}"/>
              </a:ext>
            </a:extLst>
          </p:cNvPr>
          <p:cNvSpPr txBox="1"/>
          <p:nvPr/>
        </p:nvSpPr>
        <p:spPr>
          <a:xfrm>
            <a:off x="8893836" y="6581001"/>
            <a:ext cx="341745" cy="276999"/>
          </a:xfrm>
          <a:prstGeom prst="rect">
            <a:avLst/>
          </a:prstGeom>
          <a:noFill/>
        </p:spPr>
        <p:txBody>
          <a:bodyPr wrap="square" rtlCol="0">
            <a:spAutoFit/>
          </a:bodyPr>
          <a:lstStyle/>
          <a:p>
            <a:r>
              <a:rPr kumimoji="1" lang="ja-JP" altLang="en-US" sz="1200" dirty="0">
                <a:latin typeface="みんなの文字ゴStd M" pitchFamily="34" charset="-128"/>
                <a:ea typeface="みんなの文字ゴStd M" pitchFamily="34" charset="-128"/>
              </a:rPr>
              <a:t>５</a:t>
            </a:r>
          </a:p>
        </p:txBody>
      </p:sp>
      <p:sp>
        <p:nvSpPr>
          <p:cNvPr id="23" name="正方形/長方形 22">
            <a:extLst>
              <a:ext uri="{FF2B5EF4-FFF2-40B4-BE49-F238E27FC236}">
                <a16:creationId xmlns:a16="http://schemas.microsoft.com/office/drawing/2014/main" id="{050195C6-5760-FE99-2961-FF57A50C6624}"/>
              </a:ext>
            </a:extLst>
          </p:cNvPr>
          <p:cNvSpPr/>
          <p:nvPr/>
        </p:nvSpPr>
        <p:spPr>
          <a:xfrm>
            <a:off x="4460489" y="3813743"/>
            <a:ext cx="3881542" cy="1574460"/>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7B9542FD-4E4C-9333-0311-00E30DB4324D}"/>
              </a:ext>
            </a:extLst>
          </p:cNvPr>
          <p:cNvSpPr txBox="1"/>
          <p:nvPr/>
        </p:nvSpPr>
        <p:spPr>
          <a:xfrm>
            <a:off x="4650168" y="4002555"/>
            <a:ext cx="1679017" cy="938719"/>
          </a:xfrm>
          <a:prstGeom prst="rect">
            <a:avLst/>
          </a:prstGeom>
          <a:noFill/>
        </p:spPr>
        <p:txBody>
          <a:bodyPr wrap="square" rtlCol="0">
            <a:spAutoFit/>
          </a:bodyPr>
          <a:lstStyle/>
          <a:p>
            <a:r>
              <a:rPr kumimoji="1" lang="ja-JP" altLang="en-US" sz="1100" b="1" dirty="0">
                <a:solidFill>
                  <a:schemeClr val="tx1"/>
                </a:solidFill>
                <a:latin typeface="+mj-lt"/>
              </a:rPr>
              <a:t>①申請者</a:t>
            </a:r>
            <a:endParaRPr kumimoji="1" lang="en-US" altLang="ja-JP" sz="1100" b="1" dirty="0">
              <a:solidFill>
                <a:schemeClr val="tx1"/>
              </a:solidFill>
              <a:latin typeface="+mj-lt"/>
              <a:ea typeface="みんなの文字ゴStd M" pitchFamily="34" charset="-128"/>
            </a:endParaRPr>
          </a:p>
          <a:p>
            <a:endParaRPr lang="en-US" altLang="ja-JP" sz="1100" dirty="0">
              <a:latin typeface="みんなの文字ゴStd M" pitchFamily="34" charset="-128"/>
              <a:ea typeface="みんなの文字ゴStd M" pitchFamily="34" charset="-128"/>
            </a:endParaRPr>
          </a:p>
          <a:p>
            <a:r>
              <a:rPr lang="en-US" altLang="ja-JP" sz="1100" dirty="0">
                <a:latin typeface="+mj-lt"/>
              </a:rPr>
              <a:t>【</a:t>
            </a:r>
            <a:r>
              <a:rPr lang="ja-JP" altLang="en-US" sz="1100" dirty="0">
                <a:latin typeface="+mj-lt"/>
              </a:rPr>
              <a:t>役割</a:t>
            </a:r>
            <a:r>
              <a:rPr lang="en-US" altLang="ja-JP" sz="1100" dirty="0">
                <a:latin typeface="+mj-lt"/>
              </a:rPr>
              <a:t>】</a:t>
            </a:r>
          </a:p>
          <a:p>
            <a:r>
              <a:rPr lang="ja-JP" altLang="en-US" sz="1100" dirty="0">
                <a:latin typeface="+mj-lt"/>
              </a:rPr>
              <a:t>・●●●</a:t>
            </a:r>
            <a:endParaRPr lang="en-US" altLang="ja-JP" sz="1100" dirty="0">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j-lt"/>
                <a:ea typeface="みんなの文字ゴStd M" pitchFamily="34" charset="-128"/>
              </a:rPr>
              <a:t>・</a:t>
            </a:r>
            <a:r>
              <a:rPr kumimoji="1" lang="ja-JP" altLang="en-US" sz="1100" b="0" i="0" u="none" strike="noStrike" kern="1200" cap="none" spc="0" normalizeH="0" baseline="0" noProof="0" dirty="0">
                <a:ln>
                  <a:noFill/>
                </a:ln>
                <a:solidFill>
                  <a:prstClr val="black"/>
                </a:solidFill>
                <a:effectLst/>
                <a:uLnTx/>
                <a:uFillTx/>
                <a:latin typeface="メイリオ"/>
                <a:ea typeface="メイリオ"/>
                <a:cs typeface="+mn-cs"/>
              </a:rPr>
              <a:t>●●●</a:t>
            </a:r>
            <a:endParaRPr kumimoji="1" lang="en-US" altLang="ja-JP" sz="1100" b="0" i="0" u="none" strike="noStrike" kern="1200" cap="none" spc="0" normalizeH="0" baseline="0" noProof="0" dirty="0">
              <a:ln>
                <a:noFill/>
              </a:ln>
              <a:solidFill>
                <a:prstClr val="black"/>
              </a:solidFill>
              <a:effectLst/>
              <a:uLnTx/>
              <a:uFillTx/>
              <a:latin typeface="メイリオ"/>
              <a:ea typeface="メイリオ"/>
              <a:cs typeface="+mn-cs"/>
            </a:endParaRPr>
          </a:p>
        </p:txBody>
      </p:sp>
      <p:sp>
        <p:nvSpPr>
          <p:cNvPr id="25" name="正方形/長方形 24">
            <a:extLst>
              <a:ext uri="{FF2B5EF4-FFF2-40B4-BE49-F238E27FC236}">
                <a16:creationId xmlns:a16="http://schemas.microsoft.com/office/drawing/2014/main" id="{3A0BD1E7-872B-B5ED-D8E5-D7DAA2912F48}"/>
              </a:ext>
            </a:extLst>
          </p:cNvPr>
          <p:cNvSpPr/>
          <p:nvPr/>
        </p:nvSpPr>
        <p:spPr>
          <a:xfrm>
            <a:off x="730193" y="3622264"/>
            <a:ext cx="1293963" cy="604708"/>
          </a:xfrm>
          <a:prstGeom prst="rect">
            <a:avLst/>
          </a:prstGeom>
          <a:no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a:extLst>
              <a:ext uri="{FF2B5EF4-FFF2-40B4-BE49-F238E27FC236}">
                <a16:creationId xmlns:a16="http://schemas.microsoft.com/office/drawing/2014/main" id="{0F08CF5A-40A4-DB29-ABF6-86DFC206E48B}"/>
              </a:ext>
            </a:extLst>
          </p:cNvPr>
          <p:cNvSpPr txBox="1"/>
          <p:nvPr/>
        </p:nvSpPr>
        <p:spPr>
          <a:xfrm>
            <a:off x="676785" y="3799278"/>
            <a:ext cx="1224954" cy="261610"/>
          </a:xfrm>
          <a:prstGeom prst="rect">
            <a:avLst/>
          </a:prstGeom>
          <a:noFill/>
        </p:spPr>
        <p:txBody>
          <a:bodyPr wrap="square" rtlCol="0">
            <a:spAutoFit/>
          </a:bodyPr>
          <a:lstStyle/>
          <a:p>
            <a:pPr algn="ctr"/>
            <a:r>
              <a:rPr lang="ja-JP" altLang="en-US" sz="1100" b="1" dirty="0">
                <a:latin typeface="+mj-ea"/>
                <a:ea typeface="+mj-ea"/>
              </a:rPr>
              <a:t>⑥受益者</a:t>
            </a:r>
            <a:endParaRPr kumimoji="1" lang="en-US" altLang="ja-JP" sz="1100" b="1" dirty="0">
              <a:latin typeface="+mj-ea"/>
              <a:ea typeface="+mj-ea"/>
            </a:endParaRPr>
          </a:p>
        </p:txBody>
      </p:sp>
      <p:sp>
        <p:nvSpPr>
          <p:cNvPr id="27" name="正方形/長方形 26">
            <a:extLst>
              <a:ext uri="{FF2B5EF4-FFF2-40B4-BE49-F238E27FC236}">
                <a16:creationId xmlns:a16="http://schemas.microsoft.com/office/drawing/2014/main" id="{C0382615-DDB4-0CCB-0BF7-B9900F5F303C}"/>
              </a:ext>
            </a:extLst>
          </p:cNvPr>
          <p:cNvSpPr/>
          <p:nvPr/>
        </p:nvSpPr>
        <p:spPr>
          <a:xfrm>
            <a:off x="625479" y="5544668"/>
            <a:ext cx="1293963" cy="942452"/>
          </a:xfrm>
          <a:prstGeom prst="rect">
            <a:avLst/>
          </a:prstGeom>
          <a:no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A6A9356E-6B8B-4764-572F-EBA70E92FA5C}"/>
              </a:ext>
            </a:extLst>
          </p:cNvPr>
          <p:cNvSpPr/>
          <p:nvPr/>
        </p:nvSpPr>
        <p:spPr>
          <a:xfrm>
            <a:off x="4251003" y="3274851"/>
            <a:ext cx="4354236" cy="3228274"/>
          </a:xfrm>
          <a:prstGeom prst="rect">
            <a:avLst/>
          </a:prstGeom>
          <a:no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B26B4901-E68A-5EFE-9E52-9B7EE70DE8E2}"/>
              </a:ext>
            </a:extLst>
          </p:cNvPr>
          <p:cNvSpPr txBox="1"/>
          <p:nvPr/>
        </p:nvSpPr>
        <p:spPr>
          <a:xfrm>
            <a:off x="538761" y="5619289"/>
            <a:ext cx="1362978" cy="769441"/>
          </a:xfrm>
          <a:prstGeom prst="rect">
            <a:avLst/>
          </a:prstGeom>
          <a:noFill/>
        </p:spPr>
        <p:txBody>
          <a:bodyPr wrap="square" rtlCol="0">
            <a:spAutoFit/>
          </a:bodyPr>
          <a:lstStyle/>
          <a:p>
            <a:pPr algn="ctr"/>
            <a:r>
              <a:rPr lang="ja-JP" altLang="en-US" sz="1100" b="1" dirty="0">
                <a:latin typeface="+mj-ea"/>
                <a:ea typeface="+mj-ea"/>
              </a:rPr>
              <a:t>⑤協力者 </a:t>
            </a:r>
            <a:r>
              <a:rPr lang="en-US" altLang="ja-JP" sz="1100" b="1" dirty="0">
                <a:latin typeface="+mj-ea"/>
                <a:ea typeface="+mj-ea"/>
              </a:rPr>
              <a:t>B</a:t>
            </a:r>
          </a:p>
          <a:p>
            <a:pPr algn="ctr"/>
            <a:endParaRPr lang="en-US" altLang="ja-JP" sz="1100" b="1" dirty="0">
              <a:latin typeface="+mj-ea"/>
              <a:ea typeface="+mj-ea"/>
            </a:endParaRPr>
          </a:p>
          <a:p>
            <a:pPr algn="ctr"/>
            <a:r>
              <a:rPr lang="en-US" altLang="ja-JP" sz="1100" b="1" dirty="0">
                <a:latin typeface="+mj-ea"/>
                <a:ea typeface="+mj-ea"/>
              </a:rPr>
              <a:t>【</a:t>
            </a:r>
            <a:r>
              <a:rPr lang="ja-JP" altLang="en-US" sz="1100" b="1" dirty="0">
                <a:latin typeface="+mj-ea"/>
                <a:ea typeface="+mj-ea"/>
              </a:rPr>
              <a:t>役割</a:t>
            </a:r>
            <a:r>
              <a:rPr lang="en-US" altLang="ja-JP" sz="1100" b="1" dirty="0">
                <a:latin typeface="+mj-ea"/>
                <a:ea typeface="+mj-ea"/>
              </a:rPr>
              <a:t>】</a:t>
            </a:r>
          </a:p>
          <a:p>
            <a:pPr algn="ctr"/>
            <a:r>
              <a:rPr lang="ja-JP" altLang="en-US" sz="1100" b="1" dirty="0">
                <a:latin typeface="+mj-ea"/>
                <a:ea typeface="+mj-ea"/>
              </a:rPr>
              <a:t>・●●●</a:t>
            </a:r>
            <a:endParaRPr lang="en-US" altLang="ja-JP" sz="1100" b="1" dirty="0">
              <a:latin typeface="+mj-ea"/>
              <a:ea typeface="+mj-ea"/>
            </a:endParaRPr>
          </a:p>
        </p:txBody>
      </p:sp>
      <p:sp>
        <p:nvSpPr>
          <p:cNvPr id="30" name="テキスト ボックス 29">
            <a:extLst>
              <a:ext uri="{FF2B5EF4-FFF2-40B4-BE49-F238E27FC236}">
                <a16:creationId xmlns:a16="http://schemas.microsoft.com/office/drawing/2014/main" id="{F841465F-F19B-22A7-A0C1-2597B7AD04E3}"/>
              </a:ext>
            </a:extLst>
          </p:cNvPr>
          <p:cNvSpPr txBox="1"/>
          <p:nvPr/>
        </p:nvSpPr>
        <p:spPr>
          <a:xfrm>
            <a:off x="4261566" y="3424656"/>
            <a:ext cx="2624699" cy="261610"/>
          </a:xfrm>
          <a:prstGeom prst="rect">
            <a:avLst/>
          </a:prstGeom>
          <a:noFill/>
        </p:spPr>
        <p:txBody>
          <a:bodyPr wrap="square" rtlCol="0">
            <a:spAutoFit/>
          </a:bodyPr>
          <a:lstStyle/>
          <a:p>
            <a:r>
              <a:rPr lang="ja-JP" altLang="en-US" sz="1100" dirty="0">
                <a:latin typeface="+mj-ea"/>
                <a:ea typeface="+mj-ea"/>
              </a:rPr>
              <a:t>④</a:t>
            </a:r>
            <a:r>
              <a:rPr lang="ja-JP" altLang="en-US" sz="1100" b="1" dirty="0">
                <a:latin typeface="+mj-ea"/>
                <a:ea typeface="+mj-ea"/>
              </a:rPr>
              <a:t>連携組織 </a:t>
            </a:r>
            <a:r>
              <a:rPr lang="en-US" altLang="ja-JP" sz="1100" b="1" dirty="0">
                <a:latin typeface="+mj-ea"/>
                <a:ea typeface="+mj-ea"/>
              </a:rPr>
              <a:t>A</a:t>
            </a:r>
          </a:p>
        </p:txBody>
      </p:sp>
      <p:sp>
        <p:nvSpPr>
          <p:cNvPr id="31" name="矢印: 左 30">
            <a:extLst>
              <a:ext uri="{FF2B5EF4-FFF2-40B4-BE49-F238E27FC236}">
                <a16:creationId xmlns:a16="http://schemas.microsoft.com/office/drawing/2014/main" id="{9427E60D-6B2D-F393-1BBC-17DE726EAC5B}"/>
              </a:ext>
            </a:extLst>
          </p:cNvPr>
          <p:cNvSpPr/>
          <p:nvPr/>
        </p:nvSpPr>
        <p:spPr>
          <a:xfrm>
            <a:off x="2042402" y="3757879"/>
            <a:ext cx="2312797" cy="383673"/>
          </a:xfrm>
          <a:prstGeom prst="leftArrow">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t>役務</a:t>
            </a:r>
          </a:p>
        </p:txBody>
      </p:sp>
      <p:sp>
        <p:nvSpPr>
          <p:cNvPr id="35" name="矢印: 下 34">
            <a:extLst>
              <a:ext uri="{FF2B5EF4-FFF2-40B4-BE49-F238E27FC236}">
                <a16:creationId xmlns:a16="http://schemas.microsoft.com/office/drawing/2014/main" id="{4555B693-4B59-DC40-7DD3-57CF7C18810C}"/>
              </a:ext>
            </a:extLst>
          </p:cNvPr>
          <p:cNvSpPr/>
          <p:nvPr/>
        </p:nvSpPr>
        <p:spPr>
          <a:xfrm>
            <a:off x="820721" y="4336649"/>
            <a:ext cx="454737" cy="1160634"/>
          </a:xfrm>
          <a:prstGeom prst="downArrow">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t>依頼</a:t>
            </a:r>
          </a:p>
        </p:txBody>
      </p:sp>
      <p:sp>
        <p:nvSpPr>
          <p:cNvPr id="36" name="矢印: 右 35">
            <a:extLst>
              <a:ext uri="{FF2B5EF4-FFF2-40B4-BE49-F238E27FC236}">
                <a16:creationId xmlns:a16="http://schemas.microsoft.com/office/drawing/2014/main" id="{497C1C6B-F1DD-EF20-A9A1-C7C8B5CE1FC1}"/>
              </a:ext>
            </a:extLst>
          </p:cNvPr>
          <p:cNvSpPr/>
          <p:nvPr/>
        </p:nvSpPr>
        <p:spPr>
          <a:xfrm>
            <a:off x="2090260" y="5544668"/>
            <a:ext cx="1911241" cy="411747"/>
          </a:xfrm>
          <a:prstGeom prst="rightArrow">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t>依頼</a:t>
            </a:r>
          </a:p>
        </p:txBody>
      </p:sp>
      <p:sp>
        <p:nvSpPr>
          <p:cNvPr id="38" name="矢印: 左 37">
            <a:extLst>
              <a:ext uri="{FF2B5EF4-FFF2-40B4-BE49-F238E27FC236}">
                <a16:creationId xmlns:a16="http://schemas.microsoft.com/office/drawing/2014/main" id="{D5F55374-2464-17DE-1988-2961D26B3FAA}"/>
              </a:ext>
            </a:extLst>
          </p:cNvPr>
          <p:cNvSpPr/>
          <p:nvPr/>
        </p:nvSpPr>
        <p:spPr>
          <a:xfrm>
            <a:off x="2089404" y="6061655"/>
            <a:ext cx="1923937" cy="425465"/>
          </a:xfrm>
          <a:prstGeom prst="leftArrow">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t>提案</a:t>
            </a:r>
            <a:endParaRPr kumimoji="1" lang="en-US" altLang="ja-JP" sz="1100" b="1" dirty="0"/>
          </a:p>
        </p:txBody>
      </p:sp>
      <p:sp>
        <p:nvSpPr>
          <p:cNvPr id="39" name="矢印: 上 38">
            <a:extLst>
              <a:ext uri="{FF2B5EF4-FFF2-40B4-BE49-F238E27FC236}">
                <a16:creationId xmlns:a16="http://schemas.microsoft.com/office/drawing/2014/main" id="{6B7C9C1B-29A5-AF9C-ADB3-37B7BEC1F757}"/>
              </a:ext>
            </a:extLst>
          </p:cNvPr>
          <p:cNvSpPr/>
          <p:nvPr/>
        </p:nvSpPr>
        <p:spPr>
          <a:xfrm>
            <a:off x="1425884" y="4366628"/>
            <a:ext cx="454737" cy="1089446"/>
          </a:xfrm>
          <a:prstGeom prst="upArrow">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100" b="1" dirty="0"/>
              <a:t>提案</a:t>
            </a:r>
          </a:p>
        </p:txBody>
      </p:sp>
      <p:sp>
        <p:nvSpPr>
          <p:cNvPr id="11" name="テキスト ボックス 10">
            <a:extLst>
              <a:ext uri="{FF2B5EF4-FFF2-40B4-BE49-F238E27FC236}">
                <a16:creationId xmlns:a16="http://schemas.microsoft.com/office/drawing/2014/main" id="{E1215AC8-14E8-9B50-E677-2EA324E9A22B}"/>
              </a:ext>
            </a:extLst>
          </p:cNvPr>
          <p:cNvSpPr txBox="1"/>
          <p:nvPr/>
        </p:nvSpPr>
        <p:spPr>
          <a:xfrm>
            <a:off x="3110517" y="572346"/>
            <a:ext cx="4839444" cy="415498"/>
          </a:xfrm>
          <a:prstGeom prst="rect">
            <a:avLst/>
          </a:prstGeom>
          <a:noFill/>
        </p:spPr>
        <p:txBody>
          <a:bodyPr wrap="square">
            <a:spAutoFit/>
          </a:bodyPr>
          <a:lstStyle/>
          <a:p>
            <a:r>
              <a:rPr lang="en-US" altLang="ja-JP" sz="1050" dirty="0">
                <a:solidFill>
                  <a:srgbClr val="EE0000"/>
                </a:solidFill>
                <a:effectLst/>
                <a:ea typeface="ＭＳ ゴシック" panose="020B0609070205080204" pitchFamily="49" charset="-128"/>
                <a:cs typeface="Times New Roman" panose="02020603050405020304" pitchFamily="18" charset="0"/>
              </a:rPr>
              <a:t>※ </a:t>
            </a:r>
            <a:r>
              <a:rPr lang="ja-JP" altLang="ja-JP" sz="1050" dirty="0">
                <a:solidFill>
                  <a:srgbClr val="EE0000"/>
                </a:solidFill>
                <a:effectLst/>
                <a:ea typeface="ＭＳ ゴシック" panose="020B0609070205080204" pitchFamily="49" charset="-128"/>
                <a:cs typeface="Times New Roman" panose="02020603050405020304" pitchFamily="18" charset="0"/>
              </a:rPr>
              <a:t>複数主体による協働型事業の申請ならびに審査の考え方の詳細については、「よくあるご質問」</a:t>
            </a:r>
            <a:r>
              <a:rPr lang="en-US" altLang="ja-JP" sz="1050" dirty="0">
                <a:solidFill>
                  <a:srgbClr val="EE0000"/>
                </a:solidFill>
                <a:effectLst/>
                <a:ea typeface="ＭＳ ゴシック" panose="020B0609070205080204" pitchFamily="49" charset="-128"/>
                <a:cs typeface="Times New Roman" panose="02020603050405020304" pitchFamily="18" charset="0"/>
              </a:rPr>
              <a:t>Q27</a:t>
            </a:r>
            <a:r>
              <a:rPr lang="ja-JP" altLang="ja-JP" sz="1050" dirty="0">
                <a:solidFill>
                  <a:srgbClr val="EE0000"/>
                </a:solidFill>
                <a:effectLst/>
                <a:ea typeface="ＭＳ ゴシック" panose="020B0609070205080204" pitchFamily="49" charset="-128"/>
                <a:cs typeface="Times New Roman" panose="02020603050405020304" pitchFamily="18" charset="0"/>
              </a:rPr>
              <a:t>・</a:t>
            </a:r>
            <a:r>
              <a:rPr lang="en-US" altLang="ja-JP" sz="1050" dirty="0">
                <a:solidFill>
                  <a:srgbClr val="EE0000"/>
                </a:solidFill>
                <a:effectLst/>
                <a:ea typeface="ＭＳ ゴシック" panose="020B0609070205080204" pitchFamily="49" charset="-128"/>
                <a:cs typeface="Times New Roman" panose="02020603050405020304" pitchFamily="18" charset="0"/>
              </a:rPr>
              <a:t>A27</a:t>
            </a:r>
            <a:r>
              <a:rPr lang="ja-JP" altLang="ja-JP" sz="1050" dirty="0">
                <a:solidFill>
                  <a:srgbClr val="EE0000"/>
                </a:solidFill>
                <a:effectLst/>
                <a:ea typeface="ＭＳ ゴシック" panose="020B0609070205080204" pitchFamily="49" charset="-128"/>
                <a:cs typeface="Times New Roman" panose="02020603050405020304" pitchFamily="18" charset="0"/>
              </a:rPr>
              <a:t>ならびに</a:t>
            </a:r>
            <a:r>
              <a:rPr lang="en-US" altLang="ja-JP" sz="1050" dirty="0">
                <a:solidFill>
                  <a:srgbClr val="EE0000"/>
                </a:solidFill>
                <a:effectLst/>
                <a:ea typeface="ＭＳ ゴシック" panose="020B0609070205080204" pitchFamily="49" charset="-128"/>
                <a:cs typeface="Times New Roman" panose="02020603050405020304" pitchFamily="18" charset="0"/>
              </a:rPr>
              <a:t>Q29</a:t>
            </a:r>
            <a:r>
              <a:rPr lang="ja-JP" altLang="ja-JP" sz="1050" dirty="0">
                <a:solidFill>
                  <a:srgbClr val="EE0000"/>
                </a:solidFill>
                <a:effectLst/>
                <a:ea typeface="ＭＳ ゴシック" panose="020B0609070205080204" pitchFamily="49" charset="-128"/>
                <a:cs typeface="Times New Roman" panose="02020603050405020304" pitchFamily="18" charset="0"/>
              </a:rPr>
              <a:t>・</a:t>
            </a:r>
            <a:r>
              <a:rPr lang="en-US" altLang="ja-JP" sz="1050" dirty="0">
                <a:solidFill>
                  <a:srgbClr val="EE0000"/>
                </a:solidFill>
                <a:effectLst/>
                <a:ea typeface="ＭＳ ゴシック" panose="020B0609070205080204" pitchFamily="49" charset="-128"/>
                <a:cs typeface="Times New Roman" panose="02020603050405020304" pitchFamily="18" charset="0"/>
              </a:rPr>
              <a:t>A29</a:t>
            </a:r>
            <a:r>
              <a:rPr lang="ja-JP" altLang="ja-JP" sz="1050" dirty="0">
                <a:solidFill>
                  <a:srgbClr val="EE0000"/>
                </a:solidFill>
                <a:effectLst/>
                <a:ea typeface="ＭＳ ゴシック" panose="020B0609070205080204" pitchFamily="49" charset="-128"/>
                <a:cs typeface="Times New Roman" panose="02020603050405020304" pitchFamily="18" charset="0"/>
              </a:rPr>
              <a:t>をご参照ください。</a:t>
            </a:r>
            <a:endParaRPr lang="ja-JP" altLang="en-US" sz="1050" dirty="0"/>
          </a:p>
        </p:txBody>
      </p:sp>
      <p:sp>
        <p:nvSpPr>
          <p:cNvPr id="13" name="矢印: 下 12">
            <a:extLst>
              <a:ext uri="{FF2B5EF4-FFF2-40B4-BE49-F238E27FC236}">
                <a16:creationId xmlns:a16="http://schemas.microsoft.com/office/drawing/2014/main" id="{473CB0DE-C666-C4BD-90E0-C38FC0A6C75A}"/>
              </a:ext>
            </a:extLst>
          </p:cNvPr>
          <p:cNvSpPr/>
          <p:nvPr/>
        </p:nvSpPr>
        <p:spPr>
          <a:xfrm>
            <a:off x="5807147" y="5007835"/>
            <a:ext cx="454737" cy="581710"/>
          </a:xfrm>
          <a:prstGeom prst="downArrow">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t>依頼</a:t>
            </a:r>
          </a:p>
        </p:txBody>
      </p:sp>
      <p:sp>
        <p:nvSpPr>
          <p:cNvPr id="14" name="矢印: 上 13">
            <a:extLst>
              <a:ext uri="{FF2B5EF4-FFF2-40B4-BE49-F238E27FC236}">
                <a16:creationId xmlns:a16="http://schemas.microsoft.com/office/drawing/2014/main" id="{39CC8EBE-7680-DF66-6CD2-4EB629C3321E}"/>
              </a:ext>
            </a:extLst>
          </p:cNvPr>
          <p:cNvSpPr/>
          <p:nvPr/>
        </p:nvSpPr>
        <p:spPr>
          <a:xfrm>
            <a:off x="6401260" y="4976052"/>
            <a:ext cx="454737" cy="587235"/>
          </a:xfrm>
          <a:prstGeom prst="upArrow">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100" b="1" dirty="0"/>
              <a:t>提案</a:t>
            </a:r>
          </a:p>
        </p:txBody>
      </p:sp>
      <p:sp>
        <p:nvSpPr>
          <p:cNvPr id="15" name="正方形/長方形 14">
            <a:extLst>
              <a:ext uri="{FF2B5EF4-FFF2-40B4-BE49-F238E27FC236}">
                <a16:creationId xmlns:a16="http://schemas.microsoft.com/office/drawing/2014/main" id="{533B3A9D-C8DD-F142-9C45-E6725D98D835}"/>
              </a:ext>
            </a:extLst>
          </p:cNvPr>
          <p:cNvSpPr/>
          <p:nvPr/>
        </p:nvSpPr>
        <p:spPr>
          <a:xfrm>
            <a:off x="5489676" y="3216550"/>
            <a:ext cx="2108973" cy="335331"/>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chemeClr val="tx1"/>
                </a:solidFill>
              </a:rPr>
              <a:t>定款・会員規約・連携協定書</a:t>
            </a:r>
          </a:p>
        </p:txBody>
      </p:sp>
      <p:sp>
        <p:nvSpPr>
          <p:cNvPr id="17" name="テキスト ボックス 16">
            <a:extLst>
              <a:ext uri="{FF2B5EF4-FFF2-40B4-BE49-F238E27FC236}">
                <a16:creationId xmlns:a16="http://schemas.microsoft.com/office/drawing/2014/main" id="{6352A4A9-2C8D-0AA2-4984-356882483E91}"/>
              </a:ext>
            </a:extLst>
          </p:cNvPr>
          <p:cNvSpPr txBox="1"/>
          <p:nvPr/>
        </p:nvSpPr>
        <p:spPr>
          <a:xfrm>
            <a:off x="4643270" y="5544668"/>
            <a:ext cx="3389105" cy="769441"/>
          </a:xfrm>
          <a:prstGeom prst="rect">
            <a:avLst/>
          </a:prstGeom>
          <a:noFill/>
        </p:spPr>
        <p:txBody>
          <a:bodyPr wrap="square">
            <a:spAutoFit/>
          </a:bodyPr>
          <a:lstStyle/>
          <a:p>
            <a:pPr marL="0" marR="0" lvl="0" indent="0" algn="l" defTabSz="914400" rtl="0" eaLnBrk="1" fontAlgn="auto" latinLnBrk="0" hangingPunct="1">
              <a:lnSpc>
                <a:spcPct val="100000"/>
              </a:lnSpc>
              <a:spcBef>
                <a:spcPts val="3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メイリオ"/>
                <a:ea typeface="メイリオ"/>
                <a:cs typeface="+mn-cs"/>
              </a:rPr>
              <a:t>【</a:t>
            </a:r>
            <a:r>
              <a:rPr kumimoji="1" lang="ja-JP" altLang="en-US" sz="1100" b="0" i="0" u="none" strike="noStrike" kern="1200" cap="none" spc="0" normalizeH="0" baseline="0" noProof="0" dirty="0">
                <a:ln>
                  <a:noFill/>
                </a:ln>
                <a:solidFill>
                  <a:prstClr val="black"/>
                </a:solidFill>
                <a:effectLst/>
                <a:uLnTx/>
                <a:uFillTx/>
                <a:latin typeface="メイリオ"/>
                <a:ea typeface="メイリオ"/>
                <a:cs typeface="+mn-cs"/>
              </a:rPr>
              <a:t>役割</a:t>
            </a:r>
            <a:r>
              <a:rPr kumimoji="1" lang="en-US" altLang="ja-JP" sz="1100" b="0" i="0" u="none" strike="noStrike" kern="1200" cap="none" spc="0" normalizeH="0" baseline="0" noProof="0" dirty="0">
                <a:ln>
                  <a:noFill/>
                </a:ln>
                <a:solidFill>
                  <a:prstClr val="black"/>
                </a:solidFill>
                <a:effectLst/>
                <a:uLnTx/>
                <a:uFillTx/>
                <a:latin typeface="メイリオ"/>
                <a:ea typeface="メイリオ"/>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メイリオ"/>
                <a:ea typeface="メイリオ"/>
                <a:cs typeface="+mn-cs"/>
              </a:rPr>
              <a:t>・甲社　：●●●、 ●●●</a:t>
            </a:r>
            <a:endParaRPr kumimoji="1" lang="en-US" altLang="ja-JP" sz="11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メイリオ"/>
                <a:ea typeface="メイリオ"/>
                <a:cs typeface="+mn-cs"/>
              </a:rPr>
              <a:t>・乙社　：●●●、 ●●●</a:t>
            </a:r>
            <a:endParaRPr kumimoji="1" lang="en-US" altLang="ja-JP" sz="11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メイリオ"/>
                <a:ea typeface="メイリオ"/>
                <a:cs typeface="+mn-cs"/>
              </a:rPr>
              <a:t>・丙団体：●●●、 ●●●</a:t>
            </a:r>
            <a:endParaRPr kumimoji="1" lang="en-US" altLang="ja-JP" sz="1100" b="1" i="0" u="none" strike="noStrike" kern="1200" cap="none" spc="0" normalizeH="0" baseline="0" noProof="0" dirty="0">
              <a:ln>
                <a:noFill/>
              </a:ln>
              <a:solidFill>
                <a:prstClr val="black"/>
              </a:solidFill>
              <a:effectLst/>
              <a:uLnTx/>
              <a:uFillTx/>
              <a:latin typeface="メイリオ"/>
              <a:ea typeface="メイリオ"/>
              <a:cs typeface="+mn-cs"/>
            </a:endParaRPr>
          </a:p>
        </p:txBody>
      </p:sp>
      <p:sp>
        <p:nvSpPr>
          <p:cNvPr id="20" name="テキスト ボックス 19">
            <a:extLst>
              <a:ext uri="{FF2B5EF4-FFF2-40B4-BE49-F238E27FC236}">
                <a16:creationId xmlns:a16="http://schemas.microsoft.com/office/drawing/2014/main" id="{E58643EC-2250-E25D-038C-3995E0B531E8}"/>
              </a:ext>
            </a:extLst>
          </p:cNvPr>
          <p:cNvSpPr txBox="1"/>
          <p:nvPr/>
        </p:nvSpPr>
        <p:spPr>
          <a:xfrm>
            <a:off x="6217046" y="4306890"/>
            <a:ext cx="1679017" cy="600164"/>
          </a:xfrm>
          <a:prstGeom prst="rect">
            <a:avLst/>
          </a:prstGeom>
          <a:noFill/>
        </p:spPr>
        <p:txBody>
          <a:bodyPr wrap="square" rtlCol="0">
            <a:spAutoFit/>
          </a:bodyPr>
          <a:lstStyle/>
          <a:p>
            <a:r>
              <a:rPr lang="en-US" altLang="ja-JP" sz="1100" dirty="0">
                <a:latin typeface="+mj-ea"/>
                <a:ea typeface="+mj-ea"/>
              </a:rPr>
              <a:t>【</a:t>
            </a:r>
            <a:r>
              <a:rPr lang="ja-JP" altLang="en-US" sz="1100" dirty="0">
                <a:latin typeface="+mj-ea"/>
                <a:ea typeface="+mj-ea"/>
              </a:rPr>
              <a:t>メンバー</a:t>
            </a:r>
            <a:r>
              <a:rPr lang="en-US" altLang="ja-JP" sz="1100" dirty="0">
                <a:latin typeface="+mj-ea"/>
                <a:ea typeface="+mj-ea"/>
              </a:rPr>
              <a:t>】</a:t>
            </a:r>
          </a:p>
          <a:p>
            <a:r>
              <a:rPr lang="ja-JP" altLang="en-US" sz="1100" dirty="0">
                <a:latin typeface="+mj-ea"/>
                <a:ea typeface="+mj-ea"/>
              </a:rPr>
              <a:t>・</a:t>
            </a:r>
            <a:r>
              <a:rPr lang="ja-JP" altLang="en-US" sz="1100" b="1" dirty="0">
                <a:latin typeface="+mj-ea"/>
                <a:ea typeface="+mj-ea"/>
              </a:rPr>
              <a:t>②事業実施責任者</a:t>
            </a:r>
            <a:endParaRPr lang="en-US" altLang="ja-JP" sz="1100" b="1" dirty="0">
              <a:latin typeface="+mj-ea"/>
              <a:ea typeface="+mj-ea"/>
            </a:endParaRPr>
          </a:p>
          <a:p>
            <a:r>
              <a:rPr kumimoji="1" lang="ja-JP" altLang="en-US" sz="1100" b="1" dirty="0">
                <a:latin typeface="+mj-ea"/>
                <a:ea typeface="+mj-ea"/>
              </a:rPr>
              <a:t>・③事業の発案者</a:t>
            </a:r>
          </a:p>
        </p:txBody>
      </p:sp>
      <p:sp>
        <p:nvSpPr>
          <p:cNvPr id="32" name="正方形/長方形 31">
            <a:extLst>
              <a:ext uri="{FF2B5EF4-FFF2-40B4-BE49-F238E27FC236}">
                <a16:creationId xmlns:a16="http://schemas.microsoft.com/office/drawing/2014/main" id="{A32437D3-7E29-BE1E-82AD-874C245A9BBC}"/>
              </a:ext>
            </a:extLst>
          </p:cNvPr>
          <p:cNvSpPr/>
          <p:nvPr/>
        </p:nvSpPr>
        <p:spPr>
          <a:xfrm>
            <a:off x="1962983" y="4084470"/>
            <a:ext cx="2625948" cy="335331"/>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schemeClr val="tx1"/>
                </a:solidFill>
              </a:rPr>
              <a:t>●●契約に基づく役務の提供</a:t>
            </a:r>
            <a:endParaRPr lang="en-US" altLang="ja-JP" sz="900" b="1" dirty="0">
              <a:solidFill>
                <a:schemeClr val="tx1"/>
              </a:solidFill>
            </a:endParaRPr>
          </a:p>
          <a:p>
            <a:pPr algn="ctr"/>
            <a:r>
              <a:rPr kumimoji="1" lang="ja-JP" altLang="en-US" sz="900" b="1" dirty="0">
                <a:solidFill>
                  <a:schemeClr val="tx1"/>
                </a:solidFill>
              </a:rPr>
              <a:t>（有償の役務提供に関する契約書等）</a:t>
            </a:r>
          </a:p>
        </p:txBody>
      </p:sp>
      <p:sp>
        <p:nvSpPr>
          <p:cNvPr id="34" name="正方形/長方形 33">
            <a:extLst>
              <a:ext uri="{FF2B5EF4-FFF2-40B4-BE49-F238E27FC236}">
                <a16:creationId xmlns:a16="http://schemas.microsoft.com/office/drawing/2014/main" id="{4AD872F5-D0F1-DEFD-DE1F-12EF8CD0E4DE}"/>
              </a:ext>
            </a:extLst>
          </p:cNvPr>
          <p:cNvSpPr/>
          <p:nvPr/>
        </p:nvSpPr>
        <p:spPr>
          <a:xfrm>
            <a:off x="1700644" y="4668390"/>
            <a:ext cx="1378754" cy="335331"/>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chemeClr val="tx1"/>
                </a:solidFill>
              </a:rPr>
              <a:t>●●契約に基づく</a:t>
            </a:r>
            <a:endParaRPr lang="en-US" altLang="ja-JP" sz="1100" b="1" dirty="0">
              <a:solidFill>
                <a:schemeClr val="tx1"/>
              </a:solidFill>
            </a:endParaRPr>
          </a:p>
          <a:p>
            <a:pPr algn="ctr"/>
            <a:r>
              <a:rPr kumimoji="1" lang="ja-JP" altLang="en-US" sz="1100" b="1" dirty="0">
                <a:solidFill>
                  <a:schemeClr val="tx1"/>
                </a:solidFill>
              </a:rPr>
              <a:t>提案・依頼</a:t>
            </a:r>
          </a:p>
        </p:txBody>
      </p:sp>
      <p:sp>
        <p:nvSpPr>
          <p:cNvPr id="37" name="正方形/長方形 36">
            <a:extLst>
              <a:ext uri="{FF2B5EF4-FFF2-40B4-BE49-F238E27FC236}">
                <a16:creationId xmlns:a16="http://schemas.microsoft.com/office/drawing/2014/main" id="{523A38CA-5001-E33D-9F8A-36A5AF1B716A}"/>
              </a:ext>
            </a:extLst>
          </p:cNvPr>
          <p:cNvSpPr/>
          <p:nvPr/>
        </p:nvSpPr>
        <p:spPr>
          <a:xfrm>
            <a:off x="2521559" y="5283958"/>
            <a:ext cx="1378754" cy="335331"/>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chemeClr val="tx1"/>
                </a:solidFill>
              </a:rPr>
              <a:t>●●契約に基づく</a:t>
            </a:r>
            <a:endParaRPr lang="en-US" altLang="ja-JP" sz="1100" b="1" dirty="0">
              <a:solidFill>
                <a:schemeClr val="tx1"/>
              </a:solidFill>
            </a:endParaRPr>
          </a:p>
          <a:p>
            <a:pPr algn="ctr"/>
            <a:r>
              <a:rPr kumimoji="1" lang="ja-JP" altLang="en-US" sz="1100" b="1" dirty="0">
                <a:solidFill>
                  <a:schemeClr val="tx1"/>
                </a:solidFill>
              </a:rPr>
              <a:t>提案・依頼</a:t>
            </a:r>
          </a:p>
        </p:txBody>
      </p:sp>
      <p:sp>
        <p:nvSpPr>
          <p:cNvPr id="16" name="テキスト ボックス 15">
            <a:extLst>
              <a:ext uri="{FF2B5EF4-FFF2-40B4-BE49-F238E27FC236}">
                <a16:creationId xmlns:a16="http://schemas.microsoft.com/office/drawing/2014/main" id="{4B9C6ED3-8008-A11F-0F2F-B0BBFC9D0794}"/>
              </a:ext>
            </a:extLst>
          </p:cNvPr>
          <p:cNvSpPr txBox="1"/>
          <p:nvPr/>
        </p:nvSpPr>
        <p:spPr>
          <a:xfrm>
            <a:off x="676785" y="2667723"/>
            <a:ext cx="773122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①～⑥の事業関係者が、どのような役割でどのように連携しているか</a:t>
            </a:r>
            <a:r>
              <a:rPr kumimoji="1" lang="ja-JP" altLang="en-US" sz="1200" b="0" i="0" u="none" strike="noStrike" kern="1200" cap="none" spc="0" normalizeH="0" baseline="0" noProof="0" dirty="0">
                <a:ln>
                  <a:noFill/>
                </a:ln>
                <a:effectLst/>
                <a:uLnTx/>
                <a:uFillTx/>
                <a:latin typeface="メイリオ"/>
                <a:ea typeface="メイリオ"/>
                <a:cs typeface="+mn-cs"/>
              </a:rPr>
              <a:t>、</a:t>
            </a: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各主体の役割分担や責任の所在が契約等によりどのように整理されいてるかを、組織図を作成して示してください。</a:t>
            </a: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なお、下記はイメージであるため、参考としてご確認ください。</a:t>
            </a: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例）</a:t>
            </a:r>
          </a:p>
        </p:txBody>
      </p:sp>
    </p:spTree>
    <p:extLst>
      <p:ext uri="{BB962C8B-B14F-4D97-AF65-F5344CB8AC3E}">
        <p14:creationId xmlns:p14="http://schemas.microsoft.com/office/powerpoint/2010/main" val="357993041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メイリオ">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rgbClr val="FF0000"/>
          </a:solid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rgbClr val="FF0000"/>
          </a:solidFill>
          <a:tailEnd type="arrow"/>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kumimoji="1" dirty="0" smtClean="0">
            <a:latin typeface="みんなの文字ゴStd M" pitchFamily="34" charset="-128"/>
            <a:ea typeface="みんなの文字ゴStd M" pitchFamily="34"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8215</TotalTime>
  <Words>1047</Words>
  <Application>Microsoft Office PowerPoint</Application>
  <PresentationFormat>画面に合わせる (4:3)</PresentationFormat>
  <Paragraphs>138</Paragraphs>
  <Slides>5</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Meiryo UI</vt:lpstr>
      <vt:lpstr>ＭＳ ゴシック</vt:lpstr>
      <vt:lpstr>みんなの文字ゴStd M</vt:lpstr>
      <vt:lpstr>メイリオ</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八坂 三紀</dc:creator>
  <cp:lastModifiedBy>兼田　直幸</cp:lastModifiedBy>
  <cp:revision>747</cp:revision>
  <cp:lastPrinted>2026-03-23T08:23:40Z</cp:lastPrinted>
  <dcterms:created xsi:type="dcterms:W3CDTF">2014-06-20T05:55:11Z</dcterms:created>
  <dcterms:modified xsi:type="dcterms:W3CDTF">2026-03-26T07:42:51Z</dcterms:modified>
</cp:coreProperties>
</file>