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394" r:id="rId2"/>
    <p:sldId id="396" r:id="rId3"/>
    <p:sldId id="398" r:id="rId4"/>
    <p:sldId id="395" r:id="rId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9">
          <p15:clr>
            <a:srgbClr val="A4A3A4"/>
          </p15:clr>
        </p15:guide>
        <p15:guide id="2" orient="horz" pos="2160">
          <p15:clr>
            <a:srgbClr val="A4A3A4"/>
          </p15:clr>
        </p15:guide>
        <p15:guide id="3" pos="73">
          <p15:clr>
            <a:srgbClr val="A4A3A4"/>
          </p15:clr>
        </p15:guide>
        <p15:guide id="4"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B530"/>
    <a:srgbClr val="B3D465"/>
    <a:srgbClr val="7F7F7F"/>
    <a:srgbClr val="FFFFFF"/>
    <a:srgbClr val="2469B2"/>
    <a:srgbClr val="F6817E"/>
    <a:srgbClr val="E1F4D0"/>
    <a:srgbClr val="A5FDCD"/>
    <a:srgbClr val="4BA9FF"/>
    <a:srgbClr val="005B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08" autoAdjust="0"/>
    <p:restoredTop sz="85882" autoAdjust="0"/>
  </p:normalViewPr>
  <p:slideViewPr>
    <p:cSldViewPr snapToGrid="0">
      <p:cViewPr varScale="1">
        <p:scale>
          <a:sx n="111" d="100"/>
          <a:sy n="111" d="100"/>
        </p:scale>
        <p:origin x="1938" y="102"/>
      </p:cViewPr>
      <p:guideLst>
        <p:guide orient="horz" pos="799"/>
        <p:guide orient="horz" pos="2160"/>
        <p:guide pos="73"/>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a:defRPr sz="1200"/>
            </a:lvl1pPr>
          </a:lstStyle>
          <a:p>
            <a:fld id="{0BE088FE-4B19-48D8-B5B1-AA0C41784ED1}" type="datetimeFigureOut">
              <a:rPr kumimoji="1" lang="ja-JP" altLang="en-US" smtClean="0"/>
              <a:t>2024/4/17</a:t>
            </a:fld>
            <a:endParaRPr kumimoji="1" lang="ja-JP" altLang="en-US"/>
          </a:p>
        </p:txBody>
      </p:sp>
      <p:sp>
        <p:nvSpPr>
          <p:cNvPr id="4" name="フッター プレースホルダー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1501"/>
            <a:ext cx="2918621" cy="493236"/>
          </a:xfrm>
          <a:prstGeom prst="rect">
            <a:avLst/>
          </a:prstGeom>
        </p:spPr>
        <p:txBody>
          <a:bodyPr vert="horz" lIns="90644" tIns="45322" rIns="90644" bIns="45322" rtlCol="0" anchor="b"/>
          <a:lstStyle>
            <a:lvl1pPr algn="r">
              <a:defRPr sz="1200"/>
            </a:lvl1pPr>
          </a:lstStyle>
          <a:p>
            <a:fld id="{17B40FA4-F069-4DEE-A20E-39A315C198E9}" type="slidenum">
              <a:rPr kumimoji="1" lang="ja-JP" altLang="en-US" smtClean="0"/>
              <a:t>‹#›</a:t>
            </a:fld>
            <a:endParaRPr kumimoji="1" lang="ja-JP" altLang="en-US"/>
          </a:p>
        </p:txBody>
      </p:sp>
    </p:spTree>
    <p:extLst>
      <p:ext uri="{BB962C8B-B14F-4D97-AF65-F5344CB8AC3E}">
        <p14:creationId xmlns:p14="http://schemas.microsoft.com/office/powerpoint/2010/main" val="336317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1"/>
            <a:ext cx="2918831" cy="493316"/>
          </a:xfrm>
          <a:prstGeom prst="rect">
            <a:avLst/>
          </a:prstGeom>
        </p:spPr>
        <p:txBody>
          <a:bodyPr vert="horz" lIns="90633" tIns="45315" rIns="90633" bIns="45315"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6" y="1"/>
            <a:ext cx="2918831" cy="493316"/>
          </a:xfrm>
          <a:prstGeom prst="rect">
            <a:avLst/>
          </a:prstGeom>
        </p:spPr>
        <p:txBody>
          <a:bodyPr vert="horz" lIns="90633" tIns="45315" rIns="90633" bIns="45315" rtlCol="0"/>
          <a:lstStyle>
            <a:lvl1pPr algn="r">
              <a:defRPr sz="1200"/>
            </a:lvl1pPr>
          </a:lstStyle>
          <a:p>
            <a:fld id="{B686A67D-40CF-448B-B71A-D183AD26D9CB}" type="datetimeFigureOut">
              <a:rPr kumimoji="1" lang="ja-JP" altLang="en-US" smtClean="0"/>
              <a:pPr/>
              <a:t>2024/4/17</a:t>
            </a:fld>
            <a:endParaRPr kumimoji="1" lang="ja-JP" altLang="en-US"/>
          </a:p>
        </p:txBody>
      </p:sp>
      <p:sp>
        <p:nvSpPr>
          <p:cNvPr id="4" name="スライド イメージ プレースホルダ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3" tIns="45315" rIns="90633" bIns="45315" rtlCol="0" anchor="ctr"/>
          <a:lstStyle/>
          <a:p>
            <a:endParaRPr lang="ja-JP" altLang="en-US"/>
          </a:p>
        </p:txBody>
      </p:sp>
      <p:sp>
        <p:nvSpPr>
          <p:cNvPr id="5" name="ノート プレースホルダ 4"/>
          <p:cNvSpPr>
            <a:spLocks noGrp="1"/>
          </p:cNvSpPr>
          <p:nvPr>
            <p:ph type="body" sz="quarter" idx="3"/>
          </p:nvPr>
        </p:nvSpPr>
        <p:spPr>
          <a:xfrm>
            <a:off x="673577" y="4686500"/>
            <a:ext cx="5388610" cy="4439841"/>
          </a:xfrm>
          <a:prstGeom prst="rect">
            <a:avLst/>
          </a:prstGeom>
        </p:spPr>
        <p:txBody>
          <a:bodyPr vert="horz" lIns="90633" tIns="45315" rIns="90633" bIns="4531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371286"/>
            <a:ext cx="2918831" cy="493316"/>
          </a:xfrm>
          <a:prstGeom prst="rect">
            <a:avLst/>
          </a:prstGeom>
        </p:spPr>
        <p:txBody>
          <a:bodyPr vert="horz" lIns="90633" tIns="45315" rIns="90633" bIns="4531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6" y="9371286"/>
            <a:ext cx="2918831" cy="493316"/>
          </a:xfrm>
          <a:prstGeom prst="rect">
            <a:avLst/>
          </a:prstGeom>
        </p:spPr>
        <p:txBody>
          <a:bodyPr vert="horz" lIns="90633" tIns="45315" rIns="90633" bIns="45315" rtlCol="0" anchor="b"/>
          <a:lstStyle>
            <a:lvl1pPr algn="r">
              <a:defRPr sz="1200"/>
            </a:lvl1pPr>
          </a:lstStyle>
          <a:p>
            <a:fld id="{C1C6237B-DF2B-415E-884F-BCCF2A3A198E}" type="slidenum">
              <a:rPr kumimoji="1" lang="ja-JP" altLang="en-US" smtClean="0"/>
              <a:pPr/>
              <a:t>‹#›</a:t>
            </a:fld>
            <a:endParaRPr kumimoji="1" lang="ja-JP" altLang="en-US"/>
          </a:p>
        </p:txBody>
      </p:sp>
    </p:spTree>
    <p:extLst>
      <p:ext uri="{BB962C8B-B14F-4D97-AF65-F5344CB8AC3E}">
        <p14:creationId xmlns:p14="http://schemas.microsoft.com/office/powerpoint/2010/main" val="36028930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12" name="スライド番号プレースホルダ 5"/>
          <p:cNvSpPr>
            <a:spLocks noGrp="1"/>
          </p:cNvSpPr>
          <p:nvPr>
            <p:ph type="sldNum" sz="quarter" idx="12"/>
          </p:nvPr>
        </p:nvSpPr>
        <p:spPr>
          <a:xfrm>
            <a:off x="7020272" y="6520259"/>
            <a:ext cx="2133600" cy="365125"/>
          </a:xfrm>
          <a:prstGeom prst="rect">
            <a:avLst/>
          </a:prstGeom>
        </p:spPr>
        <p:txBody>
          <a:bodyPr/>
          <a:lstStyle>
            <a:lvl1pPr>
              <a:defRPr sz="1100">
                <a:latin typeface="みんなの文字ゴStd M" pitchFamily="34" charset="-128"/>
                <a:ea typeface="みんなの文字ゴStd M" pitchFamily="34" charset="-128"/>
              </a:defRPr>
            </a:lvl1pPr>
          </a:lstStyle>
          <a:p>
            <a:fld id="{D2D8002D-B5B0-4BAC-B1F6-782DDCCE6D9C}" type="slidenum">
              <a:rPr lang="ja-JP" altLang="en-US" smtClean="0"/>
              <a:pPr/>
              <a:t>‹#›</a:t>
            </a:fld>
            <a:endParaRPr lang="ja-JP" altLang="en-US"/>
          </a:p>
        </p:txBody>
      </p:sp>
      <p:sp>
        <p:nvSpPr>
          <p:cNvPr id="13" name="フッター プレースホルダ 10"/>
          <p:cNvSpPr>
            <a:spLocks noGrp="1"/>
          </p:cNvSpPr>
          <p:nvPr>
            <p:ph type="ftr" sz="quarter" idx="4294967295"/>
          </p:nvPr>
        </p:nvSpPr>
        <p:spPr>
          <a:xfrm>
            <a:off x="3124200" y="6520259"/>
            <a:ext cx="2895600" cy="365125"/>
          </a:xfrm>
          <a:prstGeom prst="rect">
            <a:avLst/>
          </a:prstGeom>
        </p:spPr>
        <p:txBody>
          <a:bodyPr/>
          <a:lstStyle/>
          <a:p>
            <a:endParaRPr kumimoji="1" lang="ja-JP" altLang="en-US" dirty="0"/>
          </a:p>
        </p:txBody>
      </p:sp>
      <p:grpSp>
        <p:nvGrpSpPr>
          <p:cNvPr id="14" name="グループ化 13"/>
          <p:cNvGrpSpPr/>
          <p:nvPr userDrawn="1"/>
        </p:nvGrpSpPr>
        <p:grpSpPr>
          <a:xfrm>
            <a:off x="3625" y="386797"/>
            <a:ext cx="9144000" cy="180020"/>
            <a:chOff x="0" y="3645024"/>
            <a:chExt cx="9906000" cy="216024"/>
          </a:xfrm>
        </p:grpSpPr>
        <p:sp>
          <p:nvSpPr>
            <p:cNvPr id="15" name="正方形/長方形 14"/>
            <p:cNvSpPr/>
            <p:nvPr/>
          </p:nvSpPr>
          <p:spPr>
            <a:xfrm>
              <a:off x="0" y="3645024"/>
              <a:ext cx="9906000" cy="72008"/>
            </a:xfrm>
            <a:prstGeom prst="rect">
              <a:avLst/>
            </a:prstGeom>
            <a:solidFill>
              <a:srgbClr val="FFC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0" y="3789040"/>
              <a:ext cx="9906000" cy="72008"/>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0" y="3717032"/>
              <a:ext cx="9906000" cy="7200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6" name="スライド番号プレースホルダ 5"/>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6" name="スライド番号プレースホルダ 5"/>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6" name="スライド番号プレースホルダ 5"/>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7" name="スライド番号プレースホルダ 6"/>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9" name="スライド番号プレースホルダ 8"/>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5" name="スライド番号プレースホルダ 4"/>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4" name="スライド番号プレースホルダ 3"/>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7" name="スライド番号プレースホルダ 6"/>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7" name="スライド番号プレースホルダ 6"/>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25" y="67128"/>
            <a:ext cx="8229600" cy="386797"/>
          </a:xfrm>
          <a:prstGeom prst="rect">
            <a:avLst/>
          </a:prstGeom>
        </p:spPr>
        <p:txBody>
          <a:bodyPr vert="horz" lIns="91440" tIns="45720" rIns="91440" bIns="45720" rtlCol="0" anchor="ctr">
            <a:noAutofit/>
          </a:bodyPr>
          <a:lstStyle/>
          <a:p>
            <a:r>
              <a:rPr kumimoji="1" lang="ja-JP" altLang="en-US" dirty="0"/>
              <a:t>マスタ タイトルの書式設定</a:t>
            </a:r>
          </a:p>
        </p:txBody>
      </p:sp>
      <p:sp>
        <p:nvSpPr>
          <p:cNvPr id="3" name="テキスト プレースホルダ 2"/>
          <p:cNvSpPr>
            <a:spLocks noGrp="1"/>
          </p:cNvSpPr>
          <p:nvPr>
            <p:ph type="body" idx="1"/>
          </p:nvPr>
        </p:nvSpPr>
        <p:spPr>
          <a:xfrm>
            <a:off x="471714" y="668416"/>
            <a:ext cx="8229600" cy="5559346"/>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1" name="スライド番号プレースホルダ 5"/>
          <p:cNvSpPr>
            <a:spLocks noGrp="1"/>
          </p:cNvSpPr>
          <p:nvPr>
            <p:ph type="sldNum" sz="quarter" idx="4"/>
          </p:nvPr>
        </p:nvSpPr>
        <p:spPr>
          <a:xfrm>
            <a:off x="7020272" y="67128"/>
            <a:ext cx="2133600" cy="365125"/>
          </a:xfrm>
          <a:prstGeom prst="rect">
            <a:avLst/>
          </a:prstGeom>
        </p:spPr>
        <p:txBody>
          <a:bodyPr/>
          <a:lstStyle>
            <a:lvl1pPr algn="r">
              <a:defRPr sz="1000">
                <a:latin typeface="みんなの文字ゴStd M" pitchFamily="34" charset="-128"/>
                <a:ea typeface="みんなの文字ゴStd M" pitchFamily="34" charset="-128"/>
              </a:defRPr>
            </a:lvl1pPr>
          </a:lstStyle>
          <a:p>
            <a:fld id="{D2D8002D-B5B0-4BAC-B1F6-782DDCCE6D9C}" type="slidenum">
              <a:rPr lang="ja-JP" altLang="en-US" smtClean="0"/>
              <a:pPr/>
              <a:t>‹#›</a:t>
            </a:fld>
            <a:endParaRPr lang="ja-JP" altLang="en-US" dirty="0"/>
          </a:p>
        </p:txBody>
      </p:sp>
      <p:sp>
        <p:nvSpPr>
          <p:cNvPr id="13" name="フッター プレースホルダ 10"/>
          <p:cNvSpPr>
            <a:spLocks noGrp="1"/>
          </p:cNvSpPr>
          <p:nvPr>
            <p:ph type="ftr" sz="quarter" idx="3"/>
          </p:nvPr>
        </p:nvSpPr>
        <p:spPr>
          <a:xfrm>
            <a:off x="3124200" y="6642556"/>
            <a:ext cx="2895600" cy="215444"/>
          </a:xfrm>
          <a:prstGeom prst="rect">
            <a:avLst/>
          </a:prstGeom>
        </p:spPr>
        <p:txBody>
          <a:bodyPr>
            <a:spAutoFit/>
          </a:bodyPr>
          <a:lstStyle>
            <a:lvl1pPr algn="ctr">
              <a:defRPr sz="800">
                <a:latin typeface="みんなの文字ゴStd M" pitchFamily="34" charset="-128"/>
                <a:ea typeface="みんなの文字ゴStd M" pitchFamily="34" charset="-128"/>
              </a:defRPr>
            </a:lvl1pPr>
          </a:lstStyle>
          <a:p>
            <a:endParaRPr lang="ja-JP" altLang="en-US" dirty="0"/>
          </a:p>
        </p:txBody>
      </p:sp>
      <p:grpSp>
        <p:nvGrpSpPr>
          <p:cNvPr id="7" name="グループ化 6"/>
          <p:cNvGrpSpPr/>
          <p:nvPr userDrawn="1"/>
        </p:nvGrpSpPr>
        <p:grpSpPr>
          <a:xfrm>
            <a:off x="3625" y="386797"/>
            <a:ext cx="9144000" cy="180020"/>
            <a:chOff x="0" y="3645024"/>
            <a:chExt cx="9906000" cy="216024"/>
          </a:xfrm>
        </p:grpSpPr>
        <p:sp>
          <p:nvSpPr>
            <p:cNvPr id="8" name="正方形/長方形 7"/>
            <p:cNvSpPr/>
            <p:nvPr/>
          </p:nvSpPr>
          <p:spPr>
            <a:xfrm>
              <a:off x="0" y="3645024"/>
              <a:ext cx="9906000" cy="72008"/>
            </a:xfrm>
            <a:prstGeom prst="rect">
              <a:avLst/>
            </a:prstGeom>
            <a:solidFill>
              <a:srgbClr val="FFC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3789040"/>
              <a:ext cx="9906000" cy="72008"/>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0" y="3717032"/>
              <a:ext cx="9906000" cy="7200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kumimoji="1" sz="1800" b="1"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kumimoji="1" sz="1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05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05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矢印: 左 7">
            <a:extLst>
              <a:ext uri="{FF2B5EF4-FFF2-40B4-BE49-F238E27FC236}">
                <a16:creationId xmlns:a16="http://schemas.microsoft.com/office/drawing/2014/main" id="{6493F964-4640-4022-9A93-8CD7328A9E1A}"/>
              </a:ext>
            </a:extLst>
          </p:cNvPr>
          <p:cNvSpPr/>
          <p:nvPr/>
        </p:nvSpPr>
        <p:spPr>
          <a:xfrm>
            <a:off x="5242228" y="4878336"/>
            <a:ext cx="720671" cy="261610"/>
          </a:xfrm>
          <a:prstGeom prst="leftArrow">
            <a:avLst/>
          </a:prstGeom>
          <a:solidFill>
            <a:schemeClr val="accent3">
              <a:lumMod val="40000"/>
              <a:lumOff val="60000"/>
            </a:schemeClr>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1">
            <a:extLst>
              <a:ext uri="{FF2B5EF4-FFF2-40B4-BE49-F238E27FC236}">
                <a16:creationId xmlns:a16="http://schemas.microsoft.com/office/drawing/2014/main" id="{1EF048E0-9E7E-46B1-8AFA-2845F0F23B97}"/>
              </a:ext>
            </a:extLst>
          </p:cNvPr>
          <p:cNvSpPr txBox="1">
            <a:spLocks/>
          </p:cNvSpPr>
          <p:nvPr/>
        </p:nvSpPr>
        <p:spPr>
          <a:xfrm>
            <a:off x="212996" y="58614"/>
            <a:ext cx="8717999" cy="418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本事業の全体像</a:t>
            </a:r>
          </a:p>
        </p:txBody>
      </p:sp>
      <p:sp>
        <p:nvSpPr>
          <p:cNvPr id="16" name="Rectangle 2">
            <a:extLst>
              <a:ext uri="{FF2B5EF4-FFF2-40B4-BE49-F238E27FC236}">
                <a16:creationId xmlns:a16="http://schemas.microsoft.com/office/drawing/2014/main" id="{5B964E9B-026D-4D48-9732-4B8DBF4B78B0}"/>
              </a:ext>
            </a:extLst>
          </p:cNvPr>
          <p:cNvSpPr txBox="1">
            <a:spLocks noChangeArrowheads="1"/>
          </p:cNvSpPr>
          <p:nvPr/>
        </p:nvSpPr>
        <p:spPr bwMode="auto">
          <a:xfrm>
            <a:off x="212998" y="1674302"/>
            <a:ext cx="479791" cy="972436"/>
          </a:xfrm>
          <a:prstGeom prst="rect">
            <a:avLst/>
          </a:prstGeom>
          <a:solidFill>
            <a:srgbClr val="58B530"/>
          </a:solidFill>
          <a:ln w="28575">
            <a:solidFill>
              <a:srgbClr val="336600"/>
            </a:solidFill>
            <a:miter lim="800000"/>
            <a:headEnd/>
            <a:tailEnd/>
          </a:ln>
          <a:effectLst/>
        </p:spPr>
        <p:txBody>
          <a:bodyPr vert="eaVert"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ビジョン・目的</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a:extLst>
              <a:ext uri="{FF2B5EF4-FFF2-40B4-BE49-F238E27FC236}">
                <a16:creationId xmlns:a16="http://schemas.microsoft.com/office/drawing/2014/main" id="{77CFB5BE-10F9-46BB-AF62-D636D0643D76}"/>
              </a:ext>
            </a:extLst>
          </p:cNvPr>
          <p:cNvSpPr/>
          <p:nvPr/>
        </p:nvSpPr>
        <p:spPr>
          <a:xfrm>
            <a:off x="733756" y="1678889"/>
            <a:ext cx="8238213" cy="972436"/>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171450" indent="-171450">
              <a:spcAft>
                <a:spcPts val="600"/>
              </a:spcAft>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1" name="正方形/長方形 20">
            <a:extLst>
              <a:ext uri="{FF2B5EF4-FFF2-40B4-BE49-F238E27FC236}">
                <a16:creationId xmlns:a16="http://schemas.microsoft.com/office/drawing/2014/main" id="{68C2BD94-5F14-4720-81BE-DEE337D72967}"/>
              </a:ext>
            </a:extLst>
          </p:cNvPr>
          <p:cNvSpPr/>
          <p:nvPr/>
        </p:nvSpPr>
        <p:spPr>
          <a:xfrm>
            <a:off x="212997" y="3026192"/>
            <a:ext cx="4191223" cy="1688501"/>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171450" indent="-171450">
              <a:spcAft>
                <a:spcPts val="600"/>
              </a:spcAft>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5" name="正方形/長方形 24">
            <a:extLst>
              <a:ext uri="{FF2B5EF4-FFF2-40B4-BE49-F238E27FC236}">
                <a16:creationId xmlns:a16="http://schemas.microsoft.com/office/drawing/2014/main" id="{D6331C93-A3C5-4045-8D90-B9DD12C34123}"/>
              </a:ext>
            </a:extLst>
          </p:cNvPr>
          <p:cNvSpPr/>
          <p:nvPr/>
        </p:nvSpPr>
        <p:spPr>
          <a:xfrm>
            <a:off x="4571993" y="3042752"/>
            <a:ext cx="4359001" cy="1642362"/>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171450" indent="-171450">
              <a:spcAft>
                <a:spcPts val="600"/>
              </a:spcAft>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矢印: 五方向 3">
            <a:extLst>
              <a:ext uri="{FF2B5EF4-FFF2-40B4-BE49-F238E27FC236}">
                <a16:creationId xmlns:a16="http://schemas.microsoft.com/office/drawing/2014/main" id="{E746C894-1F90-412A-B550-A7D70E2E1EB2}"/>
              </a:ext>
            </a:extLst>
          </p:cNvPr>
          <p:cNvSpPr/>
          <p:nvPr/>
        </p:nvSpPr>
        <p:spPr>
          <a:xfrm>
            <a:off x="212998" y="2733221"/>
            <a:ext cx="4358998" cy="292974"/>
          </a:xfrm>
          <a:prstGeom prst="homePlate">
            <a:avLst/>
          </a:prstGeom>
          <a:solidFill>
            <a:srgbClr val="58B530"/>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本事業におけるこれまでの取組み（時系列）</a:t>
            </a:r>
          </a:p>
        </p:txBody>
      </p:sp>
      <p:sp>
        <p:nvSpPr>
          <p:cNvPr id="5" name="矢印: 山形 4">
            <a:extLst>
              <a:ext uri="{FF2B5EF4-FFF2-40B4-BE49-F238E27FC236}">
                <a16:creationId xmlns:a16="http://schemas.microsoft.com/office/drawing/2014/main" id="{95A3C6BD-32E4-45AE-B3E2-341B936A2DF0}"/>
              </a:ext>
            </a:extLst>
          </p:cNvPr>
          <p:cNvSpPr/>
          <p:nvPr/>
        </p:nvSpPr>
        <p:spPr>
          <a:xfrm>
            <a:off x="4572000" y="2733220"/>
            <a:ext cx="4359001" cy="292973"/>
          </a:xfrm>
          <a:prstGeom prst="chevron">
            <a:avLst/>
          </a:prstGeom>
          <a:solidFill>
            <a:srgbClr val="58B530"/>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克服すべき課題（ボトルネック）</a:t>
            </a:r>
          </a:p>
        </p:txBody>
      </p:sp>
      <p:sp>
        <p:nvSpPr>
          <p:cNvPr id="20" name="正方形/長方形 19">
            <a:extLst>
              <a:ext uri="{FF2B5EF4-FFF2-40B4-BE49-F238E27FC236}">
                <a16:creationId xmlns:a16="http://schemas.microsoft.com/office/drawing/2014/main" id="{E86FDFEA-5E0E-4AD8-8FDE-6FA2BFE69819}"/>
              </a:ext>
            </a:extLst>
          </p:cNvPr>
          <p:cNvSpPr/>
          <p:nvPr/>
        </p:nvSpPr>
        <p:spPr>
          <a:xfrm>
            <a:off x="212992" y="5618844"/>
            <a:ext cx="8718002" cy="972437"/>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171450" indent="-171450">
              <a:spcAft>
                <a:spcPts val="600"/>
              </a:spcAft>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Rectangle 2">
            <a:extLst>
              <a:ext uri="{FF2B5EF4-FFF2-40B4-BE49-F238E27FC236}">
                <a16:creationId xmlns:a16="http://schemas.microsoft.com/office/drawing/2014/main" id="{6E103718-8EF0-4251-A34B-CB4B365CFC29}"/>
              </a:ext>
            </a:extLst>
          </p:cNvPr>
          <p:cNvSpPr txBox="1">
            <a:spLocks noChangeArrowheads="1"/>
          </p:cNvSpPr>
          <p:nvPr/>
        </p:nvSpPr>
        <p:spPr bwMode="auto">
          <a:xfrm>
            <a:off x="212996" y="5319357"/>
            <a:ext cx="8717998" cy="307777"/>
          </a:xfrm>
          <a:prstGeom prst="rect">
            <a:avLst/>
          </a:prstGeom>
          <a:solidFill>
            <a:srgbClr val="58B530"/>
          </a:solidFill>
          <a:ln w="28575">
            <a:solidFill>
              <a:srgbClr val="336600"/>
            </a:solidFill>
            <a:miter lim="800000"/>
            <a:headEnd/>
            <a:tailEnd/>
          </a:ln>
          <a:effectLst/>
        </p:spPr>
        <p:txBody>
          <a:bodyPr vert="horz"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ビジョン実現に向けた道筋（根拠）</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a:extLst>
              <a:ext uri="{FF2B5EF4-FFF2-40B4-BE49-F238E27FC236}">
                <a16:creationId xmlns:a16="http://schemas.microsoft.com/office/drawing/2014/main" id="{17E89F2E-7934-42E7-B36E-585A9FAA8F2B}"/>
              </a:ext>
            </a:extLst>
          </p:cNvPr>
          <p:cNvSpPr/>
          <p:nvPr/>
        </p:nvSpPr>
        <p:spPr>
          <a:xfrm>
            <a:off x="733756" y="653400"/>
            <a:ext cx="8238213" cy="965578"/>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171450" indent="-171450">
              <a:spcAft>
                <a:spcPts val="600"/>
              </a:spcAft>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0" name="フローチャート: 組合せ 9">
            <a:extLst>
              <a:ext uri="{FF2B5EF4-FFF2-40B4-BE49-F238E27FC236}">
                <a16:creationId xmlns:a16="http://schemas.microsoft.com/office/drawing/2014/main" id="{5682F50D-4EE9-49CB-847A-CF1D2F10FB64}"/>
              </a:ext>
            </a:extLst>
          </p:cNvPr>
          <p:cNvSpPr/>
          <p:nvPr/>
        </p:nvSpPr>
        <p:spPr>
          <a:xfrm>
            <a:off x="3732209" y="4834852"/>
            <a:ext cx="1510019" cy="437934"/>
          </a:xfrm>
          <a:prstGeom prst="flowChartMerge">
            <a:avLst/>
          </a:prstGeom>
          <a:gradFill flip="none" rotWithShape="1">
            <a:gsLst>
              <a:gs pos="0">
                <a:srgbClr val="58B530">
                  <a:tint val="66000"/>
                  <a:satMod val="160000"/>
                </a:srgbClr>
              </a:gs>
              <a:gs pos="50000">
                <a:srgbClr val="58B530">
                  <a:tint val="44500"/>
                  <a:satMod val="160000"/>
                </a:srgbClr>
              </a:gs>
              <a:gs pos="100000">
                <a:srgbClr val="58B530">
                  <a:tint val="23500"/>
                  <a:satMod val="160000"/>
                </a:srgbClr>
              </a:gs>
            </a:gsLst>
            <a:lin ang="162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071C39EF-D7F4-4F78-8AB6-1D710AC263D5}"/>
              </a:ext>
            </a:extLst>
          </p:cNvPr>
          <p:cNvSpPr txBox="1"/>
          <p:nvPr/>
        </p:nvSpPr>
        <p:spPr>
          <a:xfrm>
            <a:off x="3920618" y="4745159"/>
            <a:ext cx="1321610" cy="523220"/>
          </a:xfrm>
          <a:prstGeom prst="rect">
            <a:avLst/>
          </a:prstGeom>
          <a:noFill/>
        </p:spPr>
        <p:txBody>
          <a:bodyPr wrap="square" rtlCol="0">
            <a:spAutoFit/>
          </a:bodyPr>
          <a:lstStyle/>
          <a:p>
            <a:r>
              <a:rPr kumimoji="1" lang="ja-JP" altLang="en-US" sz="1400" b="1" dirty="0">
                <a:latin typeface="みんなの文字ゴStd M" pitchFamily="34" charset="-128"/>
                <a:ea typeface="みんなの文字ゴStd M" pitchFamily="34" charset="-128"/>
              </a:rPr>
              <a:t>ボトルネックの解消</a:t>
            </a:r>
          </a:p>
        </p:txBody>
      </p:sp>
      <p:sp>
        <p:nvSpPr>
          <p:cNvPr id="26" name="Rectangle 2">
            <a:extLst>
              <a:ext uri="{FF2B5EF4-FFF2-40B4-BE49-F238E27FC236}">
                <a16:creationId xmlns:a16="http://schemas.microsoft.com/office/drawing/2014/main" id="{A50427CA-D955-4DE3-A097-5B64CB31C4E9}"/>
              </a:ext>
            </a:extLst>
          </p:cNvPr>
          <p:cNvSpPr txBox="1">
            <a:spLocks noChangeArrowheads="1"/>
          </p:cNvSpPr>
          <p:nvPr/>
        </p:nvSpPr>
        <p:spPr bwMode="auto">
          <a:xfrm>
            <a:off x="212998" y="657458"/>
            <a:ext cx="479791" cy="943896"/>
          </a:xfrm>
          <a:prstGeom prst="rect">
            <a:avLst/>
          </a:prstGeom>
          <a:solidFill>
            <a:srgbClr val="58B530"/>
          </a:solidFill>
          <a:ln w="28575">
            <a:solidFill>
              <a:srgbClr val="336600"/>
            </a:solidFill>
            <a:miter lim="800000"/>
            <a:headEnd/>
            <a:tailEnd/>
          </a:ln>
          <a:effectLst/>
        </p:spPr>
        <p:txBody>
          <a:bodyPr vert="eaVert"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本事業の</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概要</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a:extLst>
              <a:ext uri="{FF2B5EF4-FFF2-40B4-BE49-F238E27FC236}">
                <a16:creationId xmlns:a16="http://schemas.microsoft.com/office/drawing/2014/main" id="{BC953ABE-2BD9-4F3D-853E-6AB1261D9D6C}"/>
              </a:ext>
            </a:extLst>
          </p:cNvPr>
          <p:cNvGraphicFramePr>
            <a:graphicFrameLocks noGrp="1"/>
          </p:cNvGraphicFramePr>
          <p:nvPr>
            <p:extLst>
              <p:ext uri="{D42A27DB-BD31-4B8C-83A1-F6EECF244321}">
                <p14:modId xmlns:p14="http://schemas.microsoft.com/office/powerpoint/2010/main" val="3284727931"/>
              </p:ext>
            </p:extLst>
          </p:nvPr>
        </p:nvGraphicFramePr>
        <p:xfrm>
          <a:off x="5613428" y="4736216"/>
          <a:ext cx="3090625" cy="548640"/>
        </p:xfrm>
        <a:graphic>
          <a:graphicData uri="http://schemas.openxmlformats.org/drawingml/2006/table">
            <a:tbl>
              <a:tblPr firstRow="1" bandRow="1">
                <a:tableStyleId>{0505E3EF-67EA-436B-97B2-0124C06EBD24}</a:tableStyleId>
              </a:tblPr>
              <a:tblGrid>
                <a:gridCol w="1466686">
                  <a:extLst>
                    <a:ext uri="{9D8B030D-6E8A-4147-A177-3AD203B41FA5}">
                      <a16:colId xmlns:a16="http://schemas.microsoft.com/office/drawing/2014/main" val="677190331"/>
                    </a:ext>
                  </a:extLst>
                </a:gridCol>
                <a:gridCol w="1623939">
                  <a:extLst>
                    <a:ext uri="{9D8B030D-6E8A-4147-A177-3AD203B41FA5}">
                      <a16:colId xmlns:a16="http://schemas.microsoft.com/office/drawing/2014/main" val="884876614"/>
                    </a:ext>
                  </a:extLst>
                </a:gridCol>
              </a:tblGrid>
              <a:tr h="190730">
                <a:tc>
                  <a:txBody>
                    <a:bodyPr/>
                    <a:lstStyle/>
                    <a:p>
                      <a:pPr algn="l"/>
                      <a:r>
                        <a:rPr kumimoji="1" lang="ja-JP" altLang="en-US" sz="1200" b="1" dirty="0"/>
                        <a:t>助成申請金額</a:t>
                      </a:r>
                    </a:p>
                  </a:txBody>
                  <a:tcPr anchor="ctr"/>
                </a:tc>
                <a:tc>
                  <a:txBody>
                    <a:bodyPr/>
                    <a:lstStyle/>
                    <a:p>
                      <a:pPr algn="l"/>
                      <a:r>
                        <a:rPr kumimoji="1" lang="ja-JP" altLang="en-US" sz="1200" b="1" dirty="0"/>
                        <a:t>●●●百万円</a:t>
                      </a:r>
                    </a:p>
                  </a:txBody>
                  <a:tcPr anchor="ctr"/>
                </a:tc>
                <a:extLst>
                  <a:ext uri="{0D108BD9-81ED-4DB2-BD59-A6C34878D82A}">
                    <a16:rowId xmlns:a16="http://schemas.microsoft.com/office/drawing/2014/main" val="758465332"/>
                  </a:ext>
                </a:extLst>
              </a:tr>
              <a:tr h="189800">
                <a:tc>
                  <a:txBody>
                    <a:bodyPr/>
                    <a:lstStyle/>
                    <a:p>
                      <a:pPr algn="l"/>
                      <a:r>
                        <a:rPr kumimoji="1" lang="ja-JP" altLang="en-US" sz="1200" b="1" dirty="0"/>
                        <a:t>主な資金使途</a:t>
                      </a:r>
                    </a:p>
                  </a:txBody>
                  <a:tcPr anchor="ctr"/>
                </a:tc>
                <a:tc>
                  <a:txBody>
                    <a:bodyPr/>
                    <a:lstStyle/>
                    <a:p>
                      <a:pPr algn="l"/>
                      <a:r>
                        <a:rPr kumimoji="1" lang="ja-JP" altLang="en-US" sz="1200" b="1" dirty="0"/>
                        <a:t>●●●</a:t>
                      </a:r>
                    </a:p>
                  </a:txBody>
                  <a:tcPr anchor="ctr"/>
                </a:tc>
                <a:extLst>
                  <a:ext uri="{0D108BD9-81ED-4DB2-BD59-A6C34878D82A}">
                    <a16:rowId xmlns:a16="http://schemas.microsoft.com/office/drawing/2014/main" val="3362031955"/>
                  </a:ext>
                </a:extLst>
              </a:tr>
            </a:tbl>
          </a:graphicData>
        </a:graphic>
      </p:graphicFrame>
      <p:sp>
        <p:nvSpPr>
          <p:cNvPr id="2" name="テキスト ボックス 1">
            <a:extLst>
              <a:ext uri="{FF2B5EF4-FFF2-40B4-BE49-F238E27FC236}">
                <a16:creationId xmlns:a16="http://schemas.microsoft.com/office/drawing/2014/main" id="{F318B360-9FF2-B07A-4A01-E92292F2E946}"/>
              </a:ext>
            </a:extLst>
          </p:cNvPr>
          <p:cNvSpPr txBox="1"/>
          <p:nvPr/>
        </p:nvSpPr>
        <p:spPr>
          <a:xfrm>
            <a:off x="8902696" y="6605696"/>
            <a:ext cx="341745" cy="276999"/>
          </a:xfrm>
          <a:prstGeom prst="rect">
            <a:avLst/>
          </a:prstGeom>
          <a:noFill/>
        </p:spPr>
        <p:txBody>
          <a:bodyPr wrap="square" rtlCol="0">
            <a:spAutoFit/>
          </a:bodyPr>
          <a:lstStyle/>
          <a:p>
            <a:r>
              <a:rPr kumimoji="1" lang="ja-JP" altLang="en-US" sz="1200" dirty="0">
                <a:latin typeface="みんなの文字ゴStd M" pitchFamily="34" charset="-128"/>
                <a:ea typeface="みんなの文字ゴStd M" pitchFamily="34" charset="-128"/>
              </a:rPr>
              <a:t>１</a:t>
            </a:r>
          </a:p>
        </p:txBody>
      </p:sp>
    </p:spTree>
    <p:extLst>
      <p:ext uri="{BB962C8B-B14F-4D97-AF65-F5344CB8AC3E}">
        <p14:creationId xmlns:p14="http://schemas.microsoft.com/office/powerpoint/2010/main" val="45306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18A6C-96E3-3E75-51B5-4BE2FCE26B3D}"/>
            </a:ext>
          </a:extLst>
        </p:cNvPr>
        <p:cNvGrpSpPr/>
        <p:nvPr/>
      </p:nvGrpSpPr>
      <p:grpSpPr>
        <a:xfrm>
          <a:off x="0" y="0"/>
          <a:ext cx="0" cy="0"/>
          <a:chOff x="0" y="0"/>
          <a:chExt cx="0" cy="0"/>
        </a:xfrm>
      </p:grpSpPr>
      <p:sp>
        <p:nvSpPr>
          <p:cNvPr id="8" name="矢印: 左 7">
            <a:extLst>
              <a:ext uri="{FF2B5EF4-FFF2-40B4-BE49-F238E27FC236}">
                <a16:creationId xmlns:a16="http://schemas.microsoft.com/office/drawing/2014/main" id="{292D02C4-532C-699D-A7BF-B51FEA468E78}"/>
              </a:ext>
            </a:extLst>
          </p:cNvPr>
          <p:cNvSpPr/>
          <p:nvPr/>
        </p:nvSpPr>
        <p:spPr>
          <a:xfrm>
            <a:off x="5242228" y="4878336"/>
            <a:ext cx="720671" cy="261610"/>
          </a:xfrm>
          <a:prstGeom prst="leftArrow">
            <a:avLst/>
          </a:prstGeom>
          <a:solidFill>
            <a:schemeClr val="accent3">
              <a:lumMod val="40000"/>
              <a:lumOff val="60000"/>
            </a:schemeClr>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1">
            <a:extLst>
              <a:ext uri="{FF2B5EF4-FFF2-40B4-BE49-F238E27FC236}">
                <a16:creationId xmlns:a16="http://schemas.microsoft.com/office/drawing/2014/main" id="{EBDEFA56-FBBD-2C27-67D9-DF296D157E3A}"/>
              </a:ext>
            </a:extLst>
          </p:cNvPr>
          <p:cNvSpPr txBox="1">
            <a:spLocks/>
          </p:cNvSpPr>
          <p:nvPr/>
        </p:nvSpPr>
        <p:spPr>
          <a:xfrm>
            <a:off x="212996" y="58614"/>
            <a:ext cx="8717999" cy="418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本事業の全体像</a:t>
            </a:r>
          </a:p>
        </p:txBody>
      </p:sp>
      <p:sp>
        <p:nvSpPr>
          <p:cNvPr id="16" name="Rectangle 2">
            <a:extLst>
              <a:ext uri="{FF2B5EF4-FFF2-40B4-BE49-F238E27FC236}">
                <a16:creationId xmlns:a16="http://schemas.microsoft.com/office/drawing/2014/main" id="{37AFEFBF-DBEA-4C4E-8E07-EF8BB5230E7B}"/>
              </a:ext>
            </a:extLst>
          </p:cNvPr>
          <p:cNvSpPr txBox="1">
            <a:spLocks noChangeArrowheads="1"/>
          </p:cNvSpPr>
          <p:nvPr/>
        </p:nvSpPr>
        <p:spPr bwMode="auto">
          <a:xfrm>
            <a:off x="212998" y="1674302"/>
            <a:ext cx="479791" cy="972436"/>
          </a:xfrm>
          <a:prstGeom prst="rect">
            <a:avLst/>
          </a:prstGeom>
          <a:solidFill>
            <a:srgbClr val="58B530"/>
          </a:solidFill>
          <a:ln w="28575">
            <a:solidFill>
              <a:srgbClr val="336600"/>
            </a:solidFill>
            <a:miter lim="800000"/>
            <a:headEnd/>
            <a:tailEnd/>
          </a:ln>
          <a:effectLst/>
        </p:spPr>
        <p:txBody>
          <a:bodyPr vert="eaVert"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ビジョン・目的</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a:extLst>
              <a:ext uri="{FF2B5EF4-FFF2-40B4-BE49-F238E27FC236}">
                <a16:creationId xmlns:a16="http://schemas.microsoft.com/office/drawing/2014/main" id="{E5FB6CBF-D19D-F743-BF52-CA9926D14AFD}"/>
              </a:ext>
            </a:extLst>
          </p:cNvPr>
          <p:cNvSpPr/>
          <p:nvPr/>
        </p:nvSpPr>
        <p:spPr>
          <a:xfrm>
            <a:off x="733756" y="1678889"/>
            <a:ext cx="8238213" cy="972436"/>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spcAft>
                <a:spcPts val="600"/>
              </a:spcAft>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a:extLst>
              <a:ext uri="{FF2B5EF4-FFF2-40B4-BE49-F238E27FC236}">
                <a16:creationId xmlns:a16="http://schemas.microsoft.com/office/drawing/2014/main" id="{C714DEEF-5AF0-8C53-BAC1-9E29DE61A9AD}"/>
              </a:ext>
            </a:extLst>
          </p:cNvPr>
          <p:cNvSpPr/>
          <p:nvPr/>
        </p:nvSpPr>
        <p:spPr>
          <a:xfrm>
            <a:off x="212997" y="3026192"/>
            <a:ext cx="4191223" cy="1688501"/>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spcAft>
                <a:spcPts val="600"/>
              </a:spcAft>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24F8CAB7-5BE8-6E40-BDD1-7799AF16478F}"/>
              </a:ext>
            </a:extLst>
          </p:cNvPr>
          <p:cNvSpPr/>
          <p:nvPr/>
        </p:nvSpPr>
        <p:spPr>
          <a:xfrm>
            <a:off x="4571993" y="3042752"/>
            <a:ext cx="4359001" cy="1642362"/>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spcAft>
                <a:spcPts val="600"/>
              </a:spcAft>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矢印: 五方向 3">
            <a:extLst>
              <a:ext uri="{FF2B5EF4-FFF2-40B4-BE49-F238E27FC236}">
                <a16:creationId xmlns:a16="http://schemas.microsoft.com/office/drawing/2014/main" id="{6F4AF1CC-7594-AF52-CE2C-5A9FEE3B0D6A}"/>
              </a:ext>
            </a:extLst>
          </p:cNvPr>
          <p:cNvSpPr/>
          <p:nvPr/>
        </p:nvSpPr>
        <p:spPr>
          <a:xfrm>
            <a:off x="212998" y="2733221"/>
            <a:ext cx="4358998" cy="292974"/>
          </a:xfrm>
          <a:prstGeom prst="homePlate">
            <a:avLst/>
          </a:prstGeom>
          <a:solidFill>
            <a:srgbClr val="58B530"/>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本事業におけるこれまでの取組み（時系列）</a:t>
            </a:r>
          </a:p>
        </p:txBody>
      </p:sp>
      <p:sp>
        <p:nvSpPr>
          <p:cNvPr id="5" name="矢印: 山形 4">
            <a:extLst>
              <a:ext uri="{FF2B5EF4-FFF2-40B4-BE49-F238E27FC236}">
                <a16:creationId xmlns:a16="http://schemas.microsoft.com/office/drawing/2014/main" id="{FC3C0533-BD29-F4CC-DA14-27658850A048}"/>
              </a:ext>
            </a:extLst>
          </p:cNvPr>
          <p:cNvSpPr/>
          <p:nvPr/>
        </p:nvSpPr>
        <p:spPr>
          <a:xfrm>
            <a:off x="4572000" y="2733220"/>
            <a:ext cx="4359001" cy="292973"/>
          </a:xfrm>
          <a:prstGeom prst="chevron">
            <a:avLst/>
          </a:prstGeom>
          <a:solidFill>
            <a:srgbClr val="58B530"/>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克服すべき課題（ボトルネック）</a:t>
            </a:r>
          </a:p>
        </p:txBody>
      </p:sp>
      <p:sp>
        <p:nvSpPr>
          <p:cNvPr id="20" name="正方形/長方形 19">
            <a:extLst>
              <a:ext uri="{FF2B5EF4-FFF2-40B4-BE49-F238E27FC236}">
                <a16:creationId xmlns:a16="http://schemas.microsoft.com/office/drawing/2014/main" id="{253BD310-A66E-A790-72A9-5B2A51F0ABAD}"/>
              </a:ext>
            </a:extLst>
          </p:cNvPr>
          <p:cNvSpPr/>
          <p:nvPr/>
        </p:nvSpPr>
        <p:spPr>
          <a:xfrm>
            <a:off x="212992" y="5618844"/>
            <a:ext cx="8718002" cy="1121247"/>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spcAft>
                <a:spcPts val="600"/>
              </a:spcAft>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2">
            <a:extLst>
              <a:ext uri="{FF2B5EF4-FFF2-40B4-BE49-F238E27FC236}">
                <a16:creationId xmlns:a16="http://schemas.microsoft.com/office/drawing/2014/main" id="{00797653-0E18-4272-A6C7-A0C19724FDB2}"/>
              </a:ext>
            </a:extLst>
          </p:cNvPr>
          <p:cNvSpPr txBox="1">
            <a:spLocks noChangeArrowheads="1"/>
          </p:cNvSpPr>
          <p:nvPr/>
        </p:nvSpPr>
        <p:spPr bwMode="auto">
          <a:xfrm>
            <a:off x="212996" y="5319357"/>
            <a:ext cx="8717998" cy="307777"/>
          </a:xfrm>
          <a:prstGeom prst="rect">
            <a:avLst/>
          </a:prstGeom>
          <a:solidFill>
            <a:srgbClr val="58B530"/>
          </a:solidFill>
          <a:ln w="28575">
            <a:solidFill>
              <a:srgbClr val="336600"/>
            </a:solidFill>
            <a:miter lim="800000"/>
            <a:headEnd/>
            <a:tailEnd/>
          </a:ln>
          <a:effectLst/>
        </p:spPr>
        <p:txBody>
          <a:bodyPr vert="horz"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ビジョン実現に向けた道筋（根拠）</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a:extLst>
              <a:ext uri="{FF2B5EF4-FFF2-40B4-BE49-F238E27FC236}">
                <a16:creationId xmlns:a16="http://schemas.microsoft.com/office/drawing/2014/main" id="{E09CD346-7CDC-9AA1-7E6F-33AFD153E466}"/>
              </a:ext>
            </a:extLst>
          </p:cNvPr>
          <p:cNvSpPr/>
          <p:nvPr/>
        </p:nvSpPr>
        <p:spPr>
          <a:xfrm>
            <a:off x="733756" y="653400"/>
            <a:ext cx="8238213" cy="965578"/>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spcAft>
                <a:spcPts val="600"/>
              </a:spcAft>
            </a:pP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フローチャート: 組合せ 9">
            <a:extLst>
              <a:ext uri="{FF2B5EF4-FFF2-40B4-BE49-F238E27FC236}">
                <a16:creationId xmlns:a16="http://schemas.microsoft.com/office/drawing/2014/main" id="{3816B788-5764-31AC-D7EB-38ACFA5ED0A7}"/>
              </a:ext>
            </a:extLst>
          </p:cNvPr>
          <p:cNvSpPr/>
          <p:nvPr/>
        </p:nvSpPr>
        <p:spPr>
          <a:xfrm>
            <a:off x="3732209" y="4834852"/>
            <a:ext cx="1510019" cy="437934"/>
          </a:xfrm>
          <a:prstGeom prst="flowChartMerge">
            <a:avLst/>
          </a:prstGeom>
          <a:gradFill flip="none" rotWithShape="1">
            <a:gsLst>
              <a:gs pos="0">
                <a:srgbClr val="58B530">
                  <a:tint val="66000"/>
                  <a:satMod val="160000"/>
                </a:srgbClr>
              </a:gs>
              <a:gs pos="50000">
                <a:srgbClr val="58B530">
                  <a:tint val="44500"/>
                  <a:satMod val="160000"/>
                </a:srgbClr>
              </a:gs>
              <a:gs pos="100000">
                <a:srgbClr val="58B530">
                  <a:tint val="23500"/>
                  <a:satMod val="160000"/>
                </a:srgbClr>
              </a:gs>
            </a:gsLst>
            <a:lin ang="162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F9ED8847-E3E9-DD19-35C5-6A1361F8BA9F}"/>
              </a:ext>
            </a:extLst>
          </p:cNvPr>
          <p:cNvSpPr txBox="1"/>
          <p:nvPr/>
        </p:nvSpPr>
        <p:spPr>
          <a:xfrm>
            <a:off x="3920618" y="4745159"/>
            <a:ext cx="1321610" cy="523220"/>
          </a:xfrm>
          <a:prstGeom prst="rect">
            <a:avLst/>
          </a:prstGeom>
          <a:noFill/>
        </p:spPr>
        <p:txBody>
          <a:bodyPr wrap="square" rtlCol="0">
            <a:spAutoFit/>
          </a:bodyPr>
          <a:lstStyle/>
          <a:p>
            <a:r>
              <a:rPr kumimoji="1" lang="ja-JP" altLang="en-US" sz="1400" b="1" dirty="0">
                <a:latin typeface="みんなの文字ゴStd M" pitchFamily="34" charset="-128"/>
                <a:ea typeface="みんなの文字ゴStd M" pitchFamily="34" charset="-128"/>
              </a:rPr>
              <a:t>ボトルネックの解消</a:t>
            </a:r>
          </a:p>
        </p:txBody>
      </p:sp>
      <p:sp>
        <p:nvSpPr>
          <p:cNvPr id="26" name="Rectangle 2">
            <a:extLst>
              <a:ext uri="{FF2B5EF4-FFF2-40B4-BE49-F238E27FC236}">
                <a16:creationId xmlns:a16="http://schemas.microsoft.com/office/drawing/2014/main" id="{F629EADE-E2B9-B667-9803-1F0BF313C01D}"/>
              </a:ext>
            </a:extLst>
          </p:cNvPr>
          <p:cNvSpPr txBox="1">
            <a:spLocks noChangeArrowheads="1"/>
          </p:cNvSpPr>
          <p:nvPr/>
        </p:nvSpPr>
        <p:spPr bwMode="auto">
          <a:xfrm>
            <a:off x="212998" y="657458"/>
            <a:ext cx="479791" cy="943896"/>
          </a:xfrm>
          <a:prstGeom prst="rect">
            <a:avLst/>
          </a:prstGeom>
          <a:solidFill>
            <a:srgbClr val="58B530"/>
          </a:solidFill>
          <a:ln w="28575">
            <a:solidFill>
              <a:srgbClr val="336600"/>
            </a:solidFill>
            <a:miter lim="800000"/>
            <a:headEnd/>
            <a:tailEnd/>
          </a:ln>
          <a:effectLst/>
        </p:spPr>
        <p:txBody>
          <a:bodyPr vert="eaVert"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本事業の</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概要</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a:extLst>
              <a:ext uri="{FF2B5EF4-FFF2-40B4-BE49-F238E27FC236}">
                <a16:creationId xmlns:a16="http://schemas.microsoft.com/office/drawing/2014/main" id="{2B178142-4743-E062-2963-4B6D2616C7DE}"/>
              </a:ext>
            </a:extLst>
          </p:cNvPr>
          <p:cNvGraphicFramePr>
            <a:graphicFrameLocks noGrp="1"/>
          </p:cNvGraphicFramePr>
          <p:nvPr/>
        </p:nvGraphicFramePr>
        <p:xfrm>
          <a:off x="5613428" y="4736216"/>
          <a:ext cx="3090625" cy="548640"/>
        </p:xfrm>
        <a:graphic>
          <a:graphicData uri="http://schemas.openxmlformats.org/drawingml/2006/table">
            <a:tbl>
              <a:tblPr firstRow="1" bandRow="1">
                <a:tableStyleId>{0505E3EF-67EA-436B-97B2-0124C06EBD24}</a:tableStyleId>
              </a:tblPr>
              <a:tblGrid>
                <a:gridCol w="1466686">
                  <a:extLst>
                    <a:ext uri="{9D8B030D-6E8A-4147-A177-3AD203B41FA5}">
                      <a16:colId xmlns:a16="http://schemas.microsoft.com/office/drawing/2014/main" val="677190331"/>
                    </a:ext>
                  </a:extLst>
                </a:gridCol>
                <a:gridCol w="1623939">
                  <a:extLst>
                    <a:ext uri="{9D8B030D-6E8A-4147-A177-3AD203B41FA5}">
                      <a16:colId xmlns:a16="http://schemas.microsoft.com/office/drawing/2014/main" val="884876614"/>
                    </a:ext>
                  </a:extLst>
                </a:gridCol>
              </a:tblGrid>
              <a:tr h="190730">
                <a:tc>
                  <a:txBody>
                    <a:bodyPr/>
                    <a:lstStyle/>
                    <a:p>
                      <a:pPr algn="l"/>
                      <a:r>
                        <a:rPr kumimoji="1" lang="ja-JP" altLang="en-US" sz="1200" b="1" dirty="0"/>
                        <a:t>助成申請金額</a:t>
                      </a:r>
                    </a:p>
                  </a:txBody>
                  <a:tcPr anchor="ctr"/>
                </a:tc>
                <a:tc>
                  <a:txBody>
                    <a:bodyPr/>
                    <a:lstStyle/>
                    <a:p>
                      <a:pPr algn="l"/>
                      <a:r>
                        <a:rPr kumimoji="1" lang="ja-JP" altLang="en-US" sz="1200" b="1" dirty="0"/>
                        <a:t>●●●百万円</a:t>
                      </a:r>
                    </a:p>
                  </a:txBody>
                  <a:tcPr anchor="ctr"/>
                </a:tc>
                <a:extLst>
                  <a:ext uri="{0D108BD9-81ED-4DB2-BD59-A6C34878D82A}">
                    <a16:rowId xmlns:a16="http://schemas.microsoft.com/office/drawing/2014/main" val="758465332"/>
                  </a:ext>
                </a:extLst>
              </a:tr>
              <a:tr h="189800">
                <a:tc>
                  <a:txBody>
                    <a:bodyPr/>
                    <a:lstStyle/>
                    <a:p>
                      <a:pPr algn="l"/>
                      <a:r>
                        <a:rPr kumimoji="1" lang="ja-JP" altLang="en-US" sz="1200" b="1" dirty="0"/>
                        <a:t>主な資金使途</a:t>
                      </a:r>
                    </a:p>
                  </a:txBody>
                  <a:tcPr anchor="ctr"/>
                </a:tc>
                <a:tc>
                  <a:txBody>
                    <a:bodyPr/>
                    <a:lstStyle/>
                    <a:p>
                      <a:pPr algn="l"/>
                      <a:r>
                        <a:rPr kumimoji="1" lang="ja-JP" altLang="en-US" sz="1200" b="1" dirty="0"/>
                        <a:t>●●●</a:t>
                      </a:r>
                    </a:p>
                  </a:txBody>
                  <a:tcPr anchor="ctr"/>
                </a:tc>
                <a:extLst>
                  <a:ext uri="{0D108BD9-81ED-4DB2-BD59-A6C34878D82A}">
                    <a16:rowId xmlns:a16="http://schemas.microsoft.com/office/drawing/2014/main" val="3362031955"/>
                  </a:ext>
                </a:extLst>
              </a:tr>
            </a:tbl>
          </a:graphicData>
        </a:graphic>
      </p:graphicFrame>
      <p:sp>
        <p:nvSpPr>
          <p:cNvPr id="2" name="四角形: 角を丸くする 1">
            <a:extLst>
              <a:ext uri="{FF2B5EF4-FFF2-40B4-BE49-F238E27FC236}">
                <a16:creationId xmlns:a16="http://schemas.microsoft.com/office/drawing/2014/main" id="{49FCFFFA-5C7D-4B8D-02C3-760C27453FC1}"/>
              </a:ext>
            </a:extLst>
          </p:cNvPr>
          <p:cNvSpPr/>
          <p:nvPr/>
        </p:nvSpPr>
        <p:spPr>
          <a:xfrm>
            <a:off x="972954" y="1819430"/>
            <a:ext cx="7759816" cy="637563"/>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この事業を通じて、達成したい目標・ビジョンについてご記入ください。</a:t>
            </a:r>
            <a:endParaRPr kumimoji="1" lang="ja-JP" altLang="en-US" sz="1200" dirty="0">
              <a:solidFill>
                <a:schemeClr val="tx1"/>
              </a:solidFill>
            </a:endParaRPr>
          </a:p>
        </p:txBody>
      </p:sp>
      <p:sp>
        <p:nvSpPr>
          <p:cNvPr id="3" name="四角形: 角を丸くする 2">
            <a:extLst>
              <a:ext uri="{FF2B5EF4-FFF2-40B4-BE49-F238E27FC236}">
                <a16:creationId xmlns:a16="http://schemas.microsoft.com/office/drawing/2014/main" id="{948FFB8A-5073-3BA1-2B96-0A7E87F4448C}"/>
              </a:ext>
            </a:extLst>
          </p:cNvPr>
          <p:cNvSpPr/>
          <p:nvPr/>
        </p:nvSpPr>
        <p:spPr>
          <a:xfrm>
            <a:off x="972954" y="807315"/>
            <a:ext cx="7759816" cy="661052"/>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事業の概要について、ポイントを絞ってご記入ください。</a:t>
            </a:r>
          </a:p>
        </p:txBody>
      </p:sp>
      <p:sp>
        <p:nvSpPr>
          <p:cNvPr id="9" name="四角形: 角を丸くする 8">
            <a:extLst>
              <a:ext uri="{FF2B5EF4-FFF2-40B4-BE49-F238E27FC236}">
                <a16:creationId xmlns:a16="http://schemas.microsoft.com/office/drawing/2014/main" id="{34CBB709-188A-8F49-8C76-8CED37BFBB3A}"/>
              </a:ext>
            </a:extLst>
          </p:cNvPr>
          <p:cNvSpPr/>
          <p:nvPr/>
        </p:nvSpPr>
        <p:spPr>
          <a:xfrm>
            <a:off x="452893" y="3293470"/>
            <a:ext cx="3840759" cy="1202091"/>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そのビジョン・目的（目標）に向けて、これまでどのように取り組んできたか、いつから始めて、現在までの進捗状況をについて、時系列を示しながら、ご記入ください。</a:t>
            </a:r>
            <a:endParaRPr kumimoji="1" lang="ja-JP" altLang="en-US" sz="1200" dirty="0">
              <a:solidFill>
                <a:schemeClr val="tx1"/>
              </a:solidFill>
            </a:endParaRPr>
          </a:p>
        </p:txBody>
      </p:sp>
      <p:sp>
        <p:nvSpPr>
          <p:cNvPr id="13" name="四角形: 角を丸くする 12">
            <a:extLst>
              <a:ext uri="{FF2B5EF4-FFF2-40B4-BE49-F238E27FC236}">
                <a16:creationId xmlns:a16="http://schemas.microsoft.com/office/drawing/2014/main" id="{AA95C9C5-75D4-CEEA-4424-5280F6783E62}"/>
              </a:ext>
            </a:extLst>
          </p:cNvPr>
          <p:cNvSpPr/>
          <p:nvPr/>
        </p:nvSpPr>
        <p:spPr>
          <a:xfrm>
            <a:off x="4831113" y="3269396"/>
            <a:ext cx="3840759" cy="1202091"/>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これまでの取組みで明らかになった、“事業を軌道に乗せるうえで克服すべき課題、ボトルネック（人材、専門知識、設備等）”について、なぜ助成が必要なのかも含めてご記入ください。</a:t>
            </a:r>
            <a:endParaRPr kumimoji="1" lang="ja-JP" altLang="en-US" sz="1200" dirty="0">
              <a:solidFill>
                <a:schemeClr val="tx1"/>
              </a:solidFill>
            </a:endParaRPr>
          </a:p>
        </p:txBody>
      </p:sp>
      <p:sp>
        <p:nvSpPr>
          <p:cNvPr id="14" name="四角形: 角を丸くする 13">
            <a:extLst>
              <a:ext uri="{FF2B5EF4-FFF2-40B4-BE49-F238E27FC236}">
                <a16:creationId xmlns:a16="http://schemas.microsoft.com/office/drawing/2014/main" id="{FE36BBB9-9096-4E96-17D2-FA35E1831AAB}"/>
              </a:ext>
            </a:extLst>
          </p:cNvPr>
          <p:cNvSpPr/>
          <p:nvPr/>
        </p:nvSpPr>
        <p:spPr>
          <a:xfrm>
            <a:off x="467352" y="5798523"/>
            <a:ext cx="8039732" cy="732762"/>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本事業を行い、助成によってボトルネックが解消された結果、ビジョン実現に向けてどのような道筋が見えてくるか、ご記入ください。</a:t>
            </a:r>
            <a:endParaRPr kumimoji="1" lang="ja-JP" altLang="en-US" sz="1200" dirty="0">
              <a:solidFill>
                <a:schemeClr val="tx1"/>
              </a:solidFill>
            </a:endParaRPr>
          </a:p>
        </p:txBody>
      </p:sp>
      <p:sp>
        <p:nvSpPr>
          <p:cNvPr id="7" name="テキスト ボックス 6">
            <a:extLst>
              <a:ext uri="{FF2B5EF4-FFF2-40B4-BE49-F238E27FC236}">
                <a16:creationId xmlns:a16="http://schemas.microsoft.com/office/drawing/2014/main" id="{58144CDC-7AAA-7D07-C9F8-3E9A7792A6DA}"/>
              </a:ext>
            </a:extLst>
          </p:cNvPr>
          <p:cNvSpPr txBox="1"/>
          <p:nvPr/>
        </p:nvSpPr>
        <p:spPr>
          <a:xfrm>
            <a:off x="8930994" y="6651765"/>
            <a:ext cx="341745" cy="276999"/>
          </a:xfrm>
          <a:prstGeom prst="rect">
            <a:avLst/>
          </a:prstGeom>
          <a:noFill/>
        </p:spPr>
        <p:txBody>
          <a:bodyPr wrap="square" rtlCol="0">
            <a:spAutoFit/>
          </a:bodyPr>
          <a:lstStyle/>
          <a:p>
            <a:r>
              <a:rPr lang="en-US" altLang="ja-JP" sz="1200" dirty="0">
                <a:latin typeface="みんなの文字ゴStd M" pitchFamily="34" charset="-128"/>
                <a:ea typeface="みんなの文字ゴStd M" pitchFamily="34" charset="-128"/>
              </a:rPr>
              <a:t>2</a:t>
            </a:r>
            <a:endParaRPr kumimoji="1" lang="ja-JP" altLang="en-US" sz="1200" dirty="0">
              <a:latin typeface="みんなの文字ゴStd M" pitchFamily="34" charset="-128"/>
              <a:ea typeface="みんなの文字ゴStd M" pitchFamily="34" charset="-128"/>
            </a:endParaRPr>
          </a:p>
        </p:txBody>
      </p:sp>
    </p:spTree>
    <p:extLst>
      <p:ext uri="{BB962C8B-B14F-4D97-AF65-F5344CB8AC3E}">
        <p14:creationId xmlns:p14="http://schemas.microsoft.com/office/powerpoint/2010/main" val="3156370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DC2DA-0D2F-D244-921C-04B9D850F22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91B612F-200C-60D0-16FA-2BE943BC7369}"/>
              </a:ext>
            </a:extLst>
          </p:cNvPr>
          <p:cNvSpPr txBox="1">
            <a:spLocks/>
          </p:cNvSpPr>
          <p:nvPr/>
        </p:nvSpPr>
        <p:spPr>
          <a:xfrm>
            <a:off x="212996" y="58614"/>
            <a:ext cx="8717999" cy="418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本事業の関係者・組織図（活動体制）</a:t>
            </a:r>
          </a:p>
        </p:txBody>
      </p:sp>
      <p:sp>
        <p:nvSpPr>
          <p:cNvPr id="4" name="正方形/長方形 3">
            <a:extLst>
              <a:ext uri="{FF2B5EF4-FFF2-40B4-BE49-F238E27FC236}">
                <a16:creationId xmlns:a16="http://schemas.microsoft.com/office/drawing/2014/main" id="{7903357D-EB41-3196-1362-DC8E8E823D6D}"/>
              </a:ext>
            </a:extLst>
          </p:cNvPr>
          <p:cNvSpPr/>
          <p:nvPr/>
        </p:nvSpPr>
        <p:spPr>
          <a:xfrm>
            <a:off x="74975" y="975661"/>
            <a:ext cx="8818861" cy="1188706"/>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mj-lt"/>
              </a:rPr>
              <a:t>①申請者：</a:t>
            </a:r>
            <a:endParaRPr kumimoji="1" lang="en-US" altLang="ja-JP" sz="1200" b="1" dirty="0">
              <a:solidFill>
                <a:schemeClr val="tx1"/>
              </a:solidFill>
              <a:latin typeface="+mj-lt"/>
            </a:endParaRPr>
          </a:p>
          <a:p>
            <a:r>
              <a:rPr kumimoji="1" lang="ja-JP" altLang="en-US" sz="1200" b="1" dirty="0">
                <a:solidFill>
                  <a:schemeClr val="tx1"/>
                </a:solidFill>
                <a:latin typeface="+mj-lt"/>
              </a:rPr>
              <a:t>②事業実施責任者：</a:t>
            </a:r>
            <a:endParaRPr kumimoji="1" lang="en-US" altLang="ja-JP" sz="1200" b="1" dirty="0">
              <a:solidFill>
                <a:schemeClr val="tx1"/>
              </a:solidFill>
              <a:latin typeface="+mj-lt"/>
            </a:endParaRPr>
          </a:p>
          <a:p>
            <a:r>
              <a:rPr lang="ja-JP" altLang="en-US" sz="1200" b="1" dirty="0">
                <a:solidFill>
                  <a:schemeClr val="tx1"/>
                </a:solidFill>
                <a:latin typeface="+mj-lt"/>
              </a:rPr>
              <a:t>③事業の発案者：</a:t>
            </a:r>
            <a:endParaRPr lang="en-US" altLang="ja-JP" sz="1200" b="1" dirty="0">
              <a:solidFill>
                <a:schemeClr val="tx1"/>
              </a:solidFill>
              <a:latin typeface="+mj-lt"/>
            </a:endParaRPr>
          </a:p>
          <a:p>
            <a:r>
              <a:rPr lang="ja-JP" altLang="en-US" sz="1200" b="1" dirty="0">
                <a:solidFill>
                  <a:schemeClr val="tx1"/>
                </a:solidFill>
                <a:latin typeface="+mj-lt"/>
              </a:rPr>
              <a:t>④協力者</a:t>
            </a:r>
            <a:r>
              <a:rPr kumimoji="1" lang="ja-JP" altLang="en-US" sz="1200" b="1" dirty="0">
                <a:solidFill>
                  <a:schemeClr val="tx1"/>
                </a:solidFill>
                <a:latin typeface="+mj-lt"/>
              </a:rPr>
              <a:t>：</a:t>
            </a:r>
            <a:endParaRPr lang="en-US" altLang="ja-JP" sz="1200" b="1" dirty="0">
              <a:solidFill>
                <a:schemeClr val="tx1"/>
              </a:solidFill>
              <a:latin typeface="+mj-lt"/>
            </a:endParaRPr>
          </a:p>
          <a:p>
            <a:r>
              <a:rPr kumimoji="1" lang="ja-JP" altLang="en-US" sz="1200" b="1" dirty="0">
                <a:solidFill>
                  <a:schemeClr val="tx1"/>
                </a:solidFill>
                <a:latin typeface="+mj-lt"/>
              </a:rPr>
              <a:t>⑤受益者：</a:t>
            </a:r>
            <a:endParaRPr kumimoji="1" lang="en-US" altLang="ja-JP" sz="1200" b="1" dirty="0">
              <a:solidFill>
                <a:schemeClr val="tx1"/>
              </a:solidFill>
              <a:latin typeface="+mj-lt"/>
            </a:endParaRPr>
          </a:p>
        </p:txBody>
      </p:sp>
      <p:sp>
        <p:nvSpPr>
          <p:cNvPr id="5" name="正方形/長方形 4">
            <a:extLst>
              <a:ext uri="{FF2B5EF4-FFF2-40B4-BE49-F238E27FC236}">
                <a16:creationId xmlns:a16="http://schemas.microsoft.com/office/drawing/2014/main" id="{96B73C8C-3550-8845-C2FB-F8FD855044D8}"/>
              </a:ext>
            </a:extLst>
          </p:cNvPr>
          <p:cNvSpPr/>
          <p:nvPr/>
        </p:nvSpPr>
        <p:spPr>
          <a:xfrm>
            <a:off x="74975" y="620130"/>
            <a:ext cx="2133387" cy="327804"/>
          </a:xfrm>
          <a:prstGeom prst="rect">
            <a:avLst/>
          </a:prstGeom>
          <a:solidFill>
            <a:srgbClr val="58B53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mj-lt"/>
              </a:rPr>
              <a:t>１　</a:t>
            </a:r>
            <a:r>
              <a:rPr kumimoji="1" lang="ja-JP" altLang="en-US" sz="1600" b="1" dirty="0">
                <a:latin typeface="+mj-lt"/>
              </a:rPr>
              <a:t>事業関係者</a:t>
            </a:r>
          </a:p>
        </p:txBody>
      </p:sp>
      <p:sp>
        <p:nvSpPr>
          <p:cNvPr id="6" name="正方形/長方形 5">
            <a:extLst>
              <a:ext uri="{FF2B5EF4-FFF2-40B4-BE49-F238E27FC236}">
                <a16:creationId xmlns:a16="http://schemas.microsoft.com/office/drawing/2014/main" id="{DFC76F09-1E62-7EFD-61D3-9519D3B5A1B3}"/>
              </a:ext>
            </a:extLst>
          </p:cNvPr>
          <p:cNvSpPr/>
          <p:nvPr/>
        </p:nvSpPr>
        <p:spPr>
          <a:xfrm>
            <a:off x="74975" y="2192095"/>
            <a:ext cx="3021908" cy="327804"/>
          </a:xfrm>
          <a:prstGeom prst="rect">
            <a:avLst/>
          </a:prstGeom>
          <a:solidFill>
            <a:srgbClr val="58B53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mj-lt"/>
              </a:rPr>
              <a:t>２　</a:t>
            </a:r>
            <a:r>
              <a:rPr kumimoji="1" lang="ja-JP" altLang="en-US" sz="1600" b="1" dirty="0">
                <a:latin typeface="+mj-lt"/>
              </a:rPr>
              <a:t>事業関係者の連携</a:t>
            </a:r>
            <a:r>
              <a:rPr lang="ja-JP" altLang="en-US" sz="1600" b="1" dirty="0">
                <a:latin typeface="+mj-lt"/>
              </a:rPr>
              <a:t>組織</a:t>
            </a:r>
            <a:r>
              <a:rPr kumimoji="1" lang="ja-JP" altLang="en-US" sz="1600" b="1" dirty="0">
                <a:latin typeface="+mj-lt"/>
              </a:rPr>
              <a:t>図</a:t>
            </a:r>
          </a:p>
        </p:txBody>
      </p:sp>
      <p:sp>
        <p:nvSpPr>
          <p:cNvPr id="7" name="正方形/長方形 6">
            <a:extLst>
              <a:ext uri="{FF2B5EF4-FFF2-40B4-BE49-F238E27FC236}">
                <a16:creationId xmlns:a16="http://schemas.microsoft.com/office/drawing/2014/main" id="{5561A680-132D-34EF-0E78-5948BE31DB5C}"/>
              </a:ext>
            </a:extLst>
          </p:cNvPr>
          <p:cNvSpPr/>
          <p:nvPr/>
        </p:nvSpPr>
        <p:spPr>
          <a:xfrm>
            <a:off x="74975" y="2547627"/>
            <a:ext cx="8818861" cy="4111965"/>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endParaRPr>
          </a:p>
        </p:txBody>
      </p:sp>
      <p:sp>
        <p:nvSpPr>
          <p:cNvPr id="8" name="テキスト ボックス 7">
            <a:extLst>
              <a:ext uri="{FF2B5EF4-FFF2-40B4-BE49-F238E27FC236}">
                <a16:creationId xmlns:a16="http://schemas.microsoft.com/office/drawing/2014/main" id="{23C2957F-4B51-BDAA-DF51-F617002D4ED6}"/>
              </a:ext>
            </a:extLst>
          </p:cNvPr>
          <p:cNvSpPr txBox="1"/>
          <p:nvPr/>
        </p:nvSpPr>
        <p:spPr>
          <a:xfrm>
            <a:off x="3165894" y="2182606"/>
            <a:ext cx="6564702" cy="400110"/>
          </a:xfrm>
          <a:prstGeom prst="rect">
            <a:avLst/>
          </a:prstGeom>
          <a:noFill/>
        </p:spPr>
        <p:txBody>
          <a:bodyPr wrap="square" rtlCol="0">
            <a:spAutoFit/>
          </a:bodyPr>
          <a:lstStyle/>
          <a:p>
            <a:r>
              <a:rPr kumimoji="1" lang="en-US" altLang="ja-JP" sz="1000" b="1" dirty="0">
                <a:latin typeface="+mj-ea"/>
                <a:ea typeface="+mj-ea"/>
              </a:rPr>
              <a:t>※</a:t>
            </a:r>
            <a:r>
              <a:rPr kumimoji="1" lang="ja-JP" altLang="en-US" sz="1000" b="1" dirty="0">
                <a:latin typeface="+mj-ea"/>
                <a:ea typeface="+mj-ea"/>
              </a:rPr>
              <a:t>上記①～⑤についてどのように関係しているのか分かるように記載してください。</a:t>
            </a:r>
            <a:endParaRPr kumimoji="1" lang="en-US" altLang="ja-JP" sz="1000" b="1" dirty="0">
              <a:latin typeface="+mj-ea"/>
              <a:ea typeface="+mj-ea"/>
            </a:endParaRPr>
          </a:p>
          <a:p>
            <a:r>
              <a:rPr kumimoji="1" lang="en-US" altLang="ja-JP" sz="1000" b="1" dirty="0">
                <a:latin typeface="+mj-ea"/>
                <a:ea typeface="+mj-ea"/>
              </a:rPr>
              <a:t>※</a:t>
            </a:r>
            <a:r>
              <a:rPr lang="ja-JP" altLang="en-US" sz="1000" b="1" dirty="0">
                <a:latin typeface="+mj-ea"/>
                <a:ea typeface="+mj-ea"/>
              </a:rPr>
              <a:t>既にある資料を貼り付けまたは別紙として添付するのでも可</a:t>
            </a:r>
            <a:endParaRPr kumimoji="1" lang="ja-JP" altLang="en-US" sz="1000" b="1" dirty="0">
              <a:latin typeface="+mj-ea"/>
              <a:ea typeface="+mj-ea"/>
            </a:endParaRPr>
          </a:p>
        </p:txBody>
      </p:sp>
      <p:sp>
        <p:nvSpPr>
          <p:cNvPr id="3" name="テキスト ボックス 2">
            <a:extLst>
              <a:ext uri="{FF2B5EF4-FFF2-40B4-BE49-F238E27FC236}">
                <a16:creationId xmlns:a16="http://schemas.microsoft.com/office/drawing/2014/main" id="{AC87474C-1055-068A-FAB5-949409AC58C7}"/>
              </a:ext>
            </a:extLst>
          </p:cNvPr>
          <p:cNvSpPr txBox="1"/>
          <p:nvPr/>
        </p:nvSpPr>
        <p:spPr>
          <a:xfrm>
            <a:off x="8893836" y="6581001"/>
            <a:ext cx="341745" cy="276999"/>
          </a:xfrm>
          <a:prstGeom prst="rect">
            <a:avLst/>
          </a:prstGeom>
          <a:noFill/>
        </p:spPr>
        <p:txBody>
          <a:bodyPr wrap="square" rtlCol="0">
            <a:spAutoFit/>
          </a:bodyPr>
          <a:lstStyle/>
          <a:p>
            <a:r>
              <a:rPr lang="en-US" altLang="ja-JP" sz="1200" dirty="0">
                <a:latin typeface="みんなの文字ゴStd M" pitchFamily="34" charset="-128"/>
                <a:ea typeface="みんなの文字ゴStd M" pitchFamily="34" charset="-128"/>
              </a:rPr>
              <a:t>3</a:t>
            </a:r>
            <a:endParaRPr kumimoji="1" lang="ja-JP" altLang="en-US" sz="1200" dirty="0">
              <a:latin typeface="みんなの文字ゴStd M" pitchFamily="34" charset="-128"/>
              <a:ea typeface="みんなの文字ゴStd M" pitchFamily="34" charset="-128"/>
            </a:endParaRPr>
          </a:p>
        </p:txBody>
      </p:sp>
    </p:spTree>
    <p:extLst>
      <p:ext uri="{BB962C8B-B14F-4D97-AF65-F5344CB8AC3E}">
        <p14:creationId xmlns:p14="http://schemas.microsoft.com/office/powerpoint/2010/main" val="440695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04001E-22BA-2174-FC8C-536B2902F0F3}"/>
              </a:ext>
            </a:extLst>
          </p:cNvPr>
          <p:cNvSpPr txBox="1">
            <a:spLocks/>
          </p:cNvSpPr>
          <p:nvPr/>
        </p:nvSpPr>
        <p:spPr>
          <a:xfrm>
            <a:off x="212996" y="58614"/>
            <a:ext cx="8717999" cy="418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本事業の関係者・組織図（活動体制）</a:t>
            </a:r>
          </a:p>
        </p:txBody>
      </p:sp>
      <p:sp>
        <p:nvSpPr>
          <p:cNvPr id="4" name="正方形/長方形 3">
            <a:extLst>
              <a:ext uri="{FF2B5EF4-FFF2-40B4-BE49-F238E27FC236}">
                <a16:creationId xmlns:a16="http://schemas.microsoft.com/office/drawing/2014/main" id="{D4043857-C3F3-B718-5292-AF9C60B5E961}"/>
              </a:ext>
            </a:extLst>
          </p:cNvPr>
          <p:cNvSpPr/>
          <p:nvPr/>
        </p:nvSpPr>
        <p:spPr>
          <a:xfrm>
            <a:off x="74975" y="975661"/>
            <a:ext cx="8818861" cy="1188706"/>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mj-lt"/>
              </a:rPr>
              <a:t>①申請者：</a:t>
            </a:r>
            <a:r>
              <a:rPr kumimoji="1" lang="ja-JP" altLang="en-US" sz="1200" b="1" dirty="0">
                <a:solidFill>
                  <a:srgbClr val="FF0000"/>
                </a:solidFill>
                <a:latin typeface="+mj-lt"/>
              </a:rPr>
              <a:t>申請者名を記入（申請書と一致させる）</a:t>
            </a:r>
            <a:endParaRPr kumimoji="1" lang="en-US" altLang="ja-JP" sz="1200" b="1" dirty="0">
              <a:solidFill>
                <a:srgbClr val="FF0000"/>
              </a:solidFill>
              <a:latin typeface="+mj-lt"/>
            </a:endParaRPr>
          </a:p>
          <a:p>
            <a:r>
              <a:rPr kumimoji="1" lang="ja-JP" altLang="en-US" sz="1200" b="1" dirty="0">
                <a:solidFill>
                  <a:schemeClr val="tx1"/>
                </a:solidFill>
                <a:latin typeface="+mj-lt"/>
              </a:rPr>
              <a:t>②事業実施責任者：</a:t>
            </a:r>
            <a:r>
              <a:rPr kumimoji="1" lang="ja-JP" altLang="en-US" sz="1200" b="1" dirty="0">
                <a:solidFill>
                  <a:srgbClr val="FF0000"/>
                </a:solidFill>
                <a:latin typeface="+mj-lt"/>
              </a:rPr>
              <a:t>事業実施責任者を記入（申請書と一致させる）</a:t>
            </a:r>
            <a:endParaRPr kumimoji="1" lang="en-US" altLang="ja-JP" sz="1200" b="1" dirty="0">
              <a:solidFill>
                <a:srgbClr val="FF0000"/>
              </a:solidFill>
              <a:latin typeface="+mj-lt"/>
            </a:endParaRPr>
          </a:p>
          <a:p>
            <a:r>
              <a:rPr lang="ja-JP" altLang="en-US" sz="1200" b="1" dirty="0">
                <a:solidFill>
                  <a:schemeClr val="tx1"/>
                </a:solidFill>
                <a:latin typeface="+mj-lt"/>
              </a:rPr>
              <a:t>③事業の発案者：</a:t>
            </a:r>
            <a:r>
              <a:rPr lang="ja-JP" altLang="en-US" sz="1200" b="1" dirty="0">
                <a:solidFill>
                  <a:srgbClr val="FF0000"/>
                </a:solidFill>
                <a:latin typeface="+mj-lt"/>
              </a:rPr>
              <a:t>事業を発案した者（または社・組織）を記入</a:t>
            </a:r>
            <a:endParaRPr lang="en-US" altLang="ja-JP" sz="1200" b="1" dirty="0">
              <a:solidFill>
                <a:srgbClr val="FF0000"/>
              </a:solidFill>
              <a:latin typeface="+mj-lt"/>
            </a:endParaRPr>
          </a:p>
          <a:p>
            <a:r>
              <a:rPr lang="ja-JP" altLang="en-US" sz="1200" b="1" dirty="0">
                <a:solidFill>
                  <a:schemeClr val="tx1"/>
                </a:solidFill>
                <a:latin typeface="+mj-lt"/>
              </a:rPr>
              <a:t>④協力者</a:t>
            </a:r>
            <a:r>
              <a:rPr kumimoji="1" lang="ja-JP" altLang="en-US" sz="1200" b="1" dirty="0">
                <a:solidFill>
                  <a:schemeClr val="tx1"/>
                </a:solidFill>
                <a:latin typeface="+mj-lt"/>
              </a:rPr>
              <a:t>：</a:t>
            </a:r>
            <a:r>
              <a:rPr kumimoji="1" lang="ja-JP" altLang="en-US" sz="1200" b="1" dirty="0">
                <a:solidFill>
                  <a:srgbClr val="FF0000"/>
                </a:solidFill>
                <a:latin typeface="+mj-lt"/>
              </a:rPr>
              <a:t>事業</a:t>
            </a:r>
            <a:r>
              <a:rPr lang="ja-JP" altLang="en-US" sz="1200" b="1" dirty="0">
                <a:solidFill>
                  <a:srgbClr val="FF0000"/>
                </a:solidFill>
                <a:latin typeface="+mj-lt"/>
              </a:rPr>
              <a:t>に対して</a:t>
            </a:r>
            <a:r>
              <a:rPr kumimoji="1" lang="ja-JP" altLang="en-US" sz="1200" b="1" dirty="0">
                <a:solidFill>
                  <a:srgbClr val="FF0000"/>
                </a:solidFill>
                <a:latin typeface="+mj-lt"/>
              </a:rPr>
              <a:t>協力している者（または社・組織）を記入</a:t>
            </a:r>
            <a:endParaRPr lang="en-US" altLang="ja-JP" sz="1200" b="1" dirty="0">
              <a:solidFill>
                <a:srgbClr val="FF0000"/>
              </a:solidFill>
              <a:latin typeface="+mj-lt"/>
            </a:endParaRPr>
          </a:p>
          <a:p>
            <a:r>
              <a:rPr kumimoji="1" lang="ja-JP" altLang="en-US" sz="1200" b="1" dirty="0">
                <a:solidFill>
                  <a:schemeClr val="tx1"/>
                </a:solidFill>
                <a:latin typeface="+mj-lt"/>
              </a:rPr>
              <a:t>⑤受益者：</a:t>
            </a:r>
            <a:r>
              <a:rPr kumimoji="1" lang="ja-JP" altLang="en-US" sz="1200" b="1" dirty="0">
                <a:solidFill>
                  <a:srgbClr val="FF0000"/>
                </a:solidFill>
                <a:latin typeface="+mj-lt"/>
              </a:rPr>
              <a:t>事業によって恩恵（利益）を受ける者（または社・組織）を記入</a:t>
            </a:r>
            <a:endParaRPr kumimoji="1" lang="en-US" altLang="ja-JP" sz="1200" b="1" dirty="0">
              <a:solidFill>
                <a:srgbClr val="FF0000"/>
              </a:solidFill>
              <a:latin typeface="+mj-lt"/>
            </a:endParaRPr>
          </a:p>
        </p:txBody>
      </p:sp>
      <p:sp>
        <p:nvSpPr>
          <p:cNvPr id="5" name="正方形/長方形 4">
            <a:extLst>
              <a:ext uri="{FF2B5EF4-FFF2-40B4-BE49-F238E27FC236}">
                <a16:creationId xmlns:a16="http://schemas.microsoft.com/office/drawing/2014/main" id="{40D34823-CAF6-0084-E6EE-C7A571266888}"/>
              </a:ext>
            </a:extLst>
          </p:cNvPr>
          <p:cNvSpPr/>
          <p:nvPr/>
        </p:nvSpPr>
        <p:spPr>
          <a:xfrm>
            <a:off x="74975" y="620130"/>
            <a:ext cx="2133387" cy="327804"/>
          </a:xfrm>
          <a:prstGeom prst="rect">
            <a:avLst/>
          </a:prstGeom>
          <a:solidFill>
            <a:srgbClr val="58B53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latin typeface="+mj-lt"/>
              </a:rPr>
              <a:t>1</a:t>
            </a:r>
            <a:r>
              <a:rPr lang="ja-JP" altLang="en-US" sz="1600" b="1" dirty="0">
                <a:latin typeface="+mj-lt"/>
              </a:rPr>
              <a:t>　</a:t>
            </a:r>
            <a:r>
              <a:rPr kumimoji="1" lang="ja-JP" altLang="en-US" sz="1600" b="1" dirty="0">
                <a:latin typeface="+mj-lt"/>
              </a:rPr>
              <a:t>事業関係者</a:t>
            </a:r>
          </a:p>
        </p:txBody>
      </p:sp>
      <p:sp>
        <p:nvSpPr>
          <p:cNvPr id="6" name="正方形/長方形 5">
            <a:extLst>
              <a:ext uri="{FF2B5EF4-FFF2-40B4-BE49-F238E27FC236}">
                <a16:creationId xmlns:a16="http://schemas.microsoft.com/office/drawing/2014/main" id="{010CA98F-F317-F392-8E66-DA81A804781C}"/>
              </a:ext>
            </a:extLst>
          </p:cNvPr>
          <p:cNvSpPr/>
          <p:nvPr/>
        </p:nvSpPr>
        <p:spPr>
          <a:xfrm>
            <a:off x="74975" y="2192095"/>
            <a:ext cx="2823500" cy="327804"/>
          </a:xfrm>
          <a:prstGeom prst="rect">
            <a:avLst/>
          </a:prstGeom>
          <a:solidFill>
            <a:srgbClr val="58B53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latin typeface="+mj-lt"/>
              </a:rPr>
              <a:t>2</a:t>
            </a:r>
            <a:r>
              <a:rPr lang="ja-JP" altLang="en-US" sz="1600" b="1" dirty="0">
                <a:latin typeface="+mj-lt"/>
              </a:rPr>
              <a:t>　事業関係者の連携組織図</a:t>
            </a:r>
            <a:endParaRPr kumimoji="1" lang="ja-JP" altLang="en-US" sz="1600" b="1" dirty="0">
              <a:latin typeface="+mj-lt"/>
            </a:endParaRPr>
          </a:p>
        </p:txBody>
      </p:sp>
      <p:sp>
        <p:nvSpPr>
          <p:cNvPr id="7" name="正方形/長方形 6">
            <a:extLst>
              <a:ext uri="{FF2B5EF4-FFF2-40B4-BE49-F238E27FC236}">
                <a16:creationId xmlns:a16="http://schemas.microsoft.com/office/drawing/2014/main" id="{59D0343D-316A-D311-0ADC-6A222A9991ED}"/>
              </a:ext>
            </a:extLst>
          </p:cNvPr>
          <p:cNvSpPr/>
          <p:nvPr/>
        </p:nvSpPr>
        <p:spPr>
          <a:xfrm>
            <a:off x="74975" y="2547627"/>
            <a:ext cx="8818861" cy="4111965"/>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endParaRPr>
          </a:p>
        </p:txBody>
      </p:sp>
      <p:sp>
        <p:nvSpPr>
          <p:cNvPr id="8" name="テキスト ボックス 7">
            <a:extLst>
              <a:ext uri="{FF2B5EF4-FFF2-40B4-BE49-F238E27FC236}">
                <a16:creationId xmlns:a16="http://schemas.microsoft.com/office/drawing/2014/main" id="{3B88E7B6-0061-D4AE-F9D4-571D86B13D1B}"/>
              </a:ext>
            </a:extLst>
          </p:cNvPr>
          <p:cNvSpPr txBox="1"/>
          <p:nvPr/>
        </p:nvSpPr>
        <p:spPr>
          <a:xfrm>
            <a:off x="3013273" y="2197757"/>
            <a:ext cx="5926348" cy="400110"/>
          </a:xfrm>
          <a:prstGeom prst="rect">
            <a:avLst/>
          </a:prstGeom>
          <a:noFill/>
        </p:spPr>
        <p:txBody>
          <a:bodyPr wrap="square" rtlCol="0">
            <a:spAutoFit/>
          </a:bodyPr>
          <a:lstStyle/>
          <a:p>
            <a:r>
              <a:rPr kumimoji="1" lang="en-US" altLang="ja-JP" sz="1000" b="1" dirty="0">
                <a:latin typeface="+mj-ea"/>
                <a:ea typeface="+mj-ea"/>
              </a:rPr>
              <a:t>※</a:t>
            </a:r>
            <a:r>
              <a:rPr kumimoji="1" lang="ja-JP" altLang="en-US" sz="1000" b="1" dirty="0">
                <a:latin typeface="+mj-ea"/>
                <a:ea typeface="+mj-ea"/>
              </a:rPr>
              <a:t>上記①～⑤についてどのように関係しているのか分かるように記載してください。</a:t>
            </a:r>
            <a:endParaRPr kumimoji="1" lang="en-US" altLang="ja-JP" sz="1000" b="1" dirty="0">
              <a:latin typeface="+mj-ea"/>
              <a:ea typeface="+mj-ea"/>
            </a:endParaRPr>
          </a:p>
          <a:p>
            <a:r>
              <a:rPr kumimoji="1" lang="en-US" altLang="ja-JP" sz="1000" b="1" dirty="0">
                <a:latin typeface="+mj-ea"/>
                <a:ea typeface="+mj-ea"/>
              </a:rPr>
              <a:t>※</a:t>
            </a:r>
            <a:r>
              <a:rPr lang="ja-JP" altLang="en-US" sz="1000" b="1" dirty="0">
                <a:latin typeface="+mj-ea"/>
                <a:ea typeface="+mj-ea"/>
              </a:rPr>
              <a:t>既にある資料を貼り付けまたは別紙として添付するのでも可</a:t>
            </a:r>
            <a:endParaRPr kumimoji="1" lang="ja-JP" altLang="en-US" sz="1000" b="1" dirty="0">
              <a:latin typeface="+mj-ea"/>
              <a:ea typeface="+mj-ea"/>
            </a:endParaRPr>
          </a:p>
        </p:txBody>
      </p:sp>
      <p:sp>
        <p:nvSpPr>
          <p:cNvPr id="3" name="四角形: 角を丸くする 2">
            <a:extLst>
              <a:ext uri="{FF2B5EF4-FFF2-40B4-BE49-F238E27FC236}">
                <a16:creationId xmlns:a16="http://schemas.microsoft.com/office/drawing/2014/main" id="{912300B4-3A44-CAE9-0A1B-28C70B06B909}"/>
              </a:ext>
            </a:extLst>
          </p:cNvPr>
          <p:cNvSpPr/>
          <p:nvPr/>
        </p:nvSpPr>
        <p:spPr>
          <a:xfrm>
            <a:off x="324477" y="2663355"/>
            <a:ext cx="8388202" cy="3996235"/>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rPr>
              <a:t>①～⑤の事業関係者が、どのような役割でどのように連携しているかを、組織図を作成して示してください。</a:t>
            </a:r>
            <a:endParaRPr kumimoji="1" lang="en-US" altLang="ja-JP" sz="1200" dirty="0">
              <a:solidFill>
                <a:schemeClr val="tx1"/>
              </a:solidFill>
            </a:endParaRPr>
          </a:p>
          <a:p>
            <a:r>
              <a:rPr lang="ja-JP" altLang="en-US" sz="1200" dirty="0">
                <a:solidFill>
                  <a:schemeClr val="tx1"/>
                </a:solidFill>
              </a:rPr>
              <a:t>なお、下記はイメージであるため、参考としてご確認ください。</a:t>
            </a:r>
            <a:endParaRPr kumimoji="1" lang="en-US" altLang="ja-JP" sz="1200" dirty="0">
              <a:solidFill>
                <a:schemeClr val="tx1"/>
              </a:solidFill>
            </a:endParaRPr>
          </a:p>
          <a:p>
            <a:r>
              <a:rPr kumimoji="1" lang="ja-JP" altLang="en-US" sz="1200" dirty="0">
                <a:solidFill>
                  <a:schemeClr val="tx1"/>
                </a:solidFill>
              </a:rPr>
              <a:t>例）</a:t>
            </a:r>
          </a:p>
        </p:txBody>
      </p:sp>
      <p:sp>
        <p:nvSpPr>
          <p:cNvPr id="18" name="テキスト ボックス 17">
            <a:extLst>
              <a:ext uri="{FF2B5EF4-FFF2-40B4-BE49-F238E27FC236}">
                <a16:creationId xmlns:a16="http://schemas.microsoft.com/office/drawing/2014/main" id="{4F3E439C-D04B-F77E-0A74-2D9F04E93946}"/>
              </a:ext>
            </a:extLst>
          </p:cNvPr>
          <p:cNvSpPr txBox="1"/>
          <p:nvPr/>
        </p:nvSpPr>
        <p:spPr>
          <a:xfrm>
            <a:off x="8893836" y="6581001"/>
            <a:ext cx="341745" cy="276999"/>
          </a:xfrm>
          <a:prstGeom prst="rect">
            <a:avLst/>
          </a:prstGeom>
          <a:noFill/>
        </p:spPr>
        <p:txBody>
          <a:bodyPr wrap="square" rtlCol="0">
            <a:spAutoFit/>
          </a:bodyPr>
          <a:lstStyle/>
          <a:p>
            <a:r>
              <a:rPr lang="en-US" altLang="ja-JP" sz="1200" dirty="0">
                <a:latin typeface="みんなの文字ゴStd M" pitchFamily="34" charset="-128"/>
                <a:ea typeface="みんなの文字ゴStd M" pitchFamily="34" charset="-128"/>
              </a:rPr>
              <a:t>4</a:t>
            </a:r>
            <a:endParaRPr kumimoji="1" lang="ja-JP" altLang="en-US" sz="1200" dirty="0">
              <a:latin typeface="みんなの文字ゴStd M" pitchFamily="34" charset="-128"/>
              <a:ea typeface="みんなの文字ゴStd M" pitchFamily="34" charset="-128"/>
            </a:endParaRPr>
          </a:p>
        </p:txBody>
      </p:sp>
      <p:sp>
        <p:nvSpPr>
          <p:cNvPr id="23" name="正方形/長方形 22">
            <a:extLst>
              <a:ext uri="{FF2B5EF4-FFF2-40B4-BE49-F238E27FC236}">
                <a16:creationId xmlns:a16="http://schemas.microsoft.com/office/drawing/2014/main" id="{050195C6-5760-FE99-2961-FF57A50C6624}"/>
              </a:ext>
            </a:extLst>
          </p:cNvPr>
          <p:cNvSpPr/>
          <p:nvPr/>
        </p:nvSpPr>
        <p:spPr>
          <a:xfrm>
            <a:off x="3312545" y="4157932"/>
            <a:ext cx="1690777" cy="2329187"/>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7B9542FD-4E4C-9333-0311-00E30DB4324D}"/>
              </a:ext>
            </a:extLst>
          </p:cNvPr>
          <p:cNvSpPr txBox="1"/>
          <p:nvPr/>
        </p:nvSpPr>
        <p:spPr>
          <a:xfrm>
            <a:off x="3347197" y="4576001"/>
            <a:ext cx="1679017" cy="1446550"/>
          </a:xfrm>
          <a:prstGeom prst="rect">
            <a:avLst/>
          </a:prstGeom>
          <a:noFill/>
        </p:spPr>
        <p:txBody>
          <a:bodyPr wrap="square" rtlCol="0">
            <a:spAutoFit/>
          </a:bodyPr>
          <a:lstStyle/>
          <a:p>
            <a:r>
              <a:rPr kumimoji="1" lang="ja-JP" altLang="en-US" sz="1100" b="1" dirty="0">
                <a:solidFill>
                  <a:schemeClr val="tx1"/>
                </a:solidFill>
                <a:latin typeface="+mj-lt"/>
              </a:rPr>
              <a:t>①申請者</a:t>
            </a:r>
            <a:endParaRPr kumimoji="1" lang="en-US" altLang="ja-JP" sz="1100" b="1" dirty="0">
              <a:solidFill>
                <a:schemeClr val="tx1"/>
              </a:solidFill>
              <a:latin typeface="+mj-lt"/>
              <a:ea typeface="みんなの文字ゴStd M" pitchFamily="34" charset="-128"/>
            </a:endParaRPr>
          </a:p>
          <a:p>
            <a:endParaRPr lang="en-US" altLang="ja-JP" sz="1100" dirty="0">
              <a:latin typeface="みんなの文字ゴStd M" pitchFamily="34" charset="-128"/>
              <a:ea typeface="みんなの文字ゴStd M" pitchFamily="34" charset="-128"/>
            </a:endParaRPr>
          </a:p>
          <a:p>
            <a:r>
              <a:rPr lang="en-US" altLang="ja-JP" sz="1100" dirty="0">
                <a:latin typeface="+mj-lt"/>
              </a:rPr>
              <a:t>【</a:t>
            </a:r>
            <a:r>
              <a:rPr lang="ja-JP" altLang="en-US" sz="1100" dirty="0">
                <a:latin typeface="+mj-lt"/>
              </a:rPr>
              <a:t>役割</a:t>
            </a:r>
            <a:r>
              <a:rPr lang="en-US" altLang="ja-JP" sz="1100" dirty="0">
                <a:latin typeface="+mj-lt"/>
              </a:rPr>
              <a:t>】</a:t>
            </a:r>
          </a:p>
          <a:p>
            <a:r>
              <a:rPr lang="ja-JP" altLang="en-US" sz="1100" dirty="0">
                <a:latin typeface="+mj-lt"/>
              </a:rPr>
              <a:t>・●●●</a:t>
            </a:r>
            <a:endParaRPr lang="en-US" altLang="ja-JP" sz="1100" dirty="0">
              <a:latin typeface="+mj-lt"/>
            </a:endParaRPr>
          </a:p>
          <a:p>
            <a:endParaRPr kumimoji="1" lang="en-US" altLang="ja-JP" sz="1100" dirty="0">
              <a:latin typeface="+mj-lt"/>
              <a:ea typeface="みんなの文字ゴStd M" pitchFamily="34" charset="-128"/>
            </a:endParaRPr>
          </a:p>
          <a:p>
            <a:r>
              <a:rPr lang="en-US" altLang="ja-JP" sz="1100" dirty="0">
                <a:latin typeface="+mj-ea"/>
                <a:ea typeface="+mj-ea"/>
              </a:rPr>
              <a:t>【</a:t>
            </a:r>
            <a:r>
              <a:rPr lang="ja-JP" altLang="en-US" sz="1100" dirty="0">
                <a:latin typeface="+mj-ea"/>
                <a:ea typeface="+mj-ea"/>
              </a:rPr>
              <a:t>メンバー</a:t>
            </a:r>
            <a:r>
              <a:rPr lang="en-US" altLang="ja-JP" sz="1100" dirty="0">
                <a:latin typeface="+mj-ea"/>
                <a:ea typeface="+mj-ea"/>
              </a:rPr>
              <a:t>】</a:t>
            </a:r>
          </a:p>
          <a:p>
            <a:r>
              <a:rPr lang="ja-JP" altLang="en-US" sz="1100" dirty="0">
                <a:latin typeface="+mj-ea"/>
                <a:ea typeface="+mj-ea"/>
              </a:rPr>
              <a:t>・</a:t>
            </a:r>
            <a:r>
              <a:rPr lang="ja-JP" altLang="en-US" sz="1100" b="1" dirty="0">
                <a:latin typeface="+mj-ea"/>
                <a:ea typeface="+mj-ea"/>
              </a:rPr>
              <a:t>②事業実施責任者</a:t>
            </a:r>
            <a:endParaRPr lang="en-US" altLang="ja-JP" sz="1100" b="1" dirty="0">
              <a:latin typeface="+mj-ea"/>
              <a:ea typeface="+mj-ea"/>
            </a:endParaRPr>
          </a:p>
          <a:p>
            <a:r>
              <a:rPr kumimoji="1" lang="ja-JP" altLang="en-US" sz="1100" b="1" dirty="0">
                <a:latin typeface="+mj-ea"/>
                <a:ea typeface="+mj-ea"/>
              </a:rPr>
              <a:t>・③事業の発案者</a:t>
            </a:r>
          </a:p>
        </p:txBody>
      </p:sp>
      <p:sp>
        <p:nvSpPr>
          <p:cNvPr id="25" name="正方形/長方形 24">
            <a:extLst>
              <a:ext uri="{FF2B5EF4-FFF2-40B4-BE49-F238E27FC236}">
                <a16:creationId xmlns:a16="http://schemas.microsoft.com/office/drawing/2014/main" id="{3A0BD1E7-872B-B5ED-D8E5-D7DAA2912F48}"/>
              </a:ext>
            </a:extLst>
          </p:cNvPr>
          <p:cNvSpPr/>
          <p:nvPr/>
        </p:nvSpPr>
        <p:spPr>
          <a:xfrm>
            <a:off x="730193" y="3622264"/>
            <a:ext cx="1293963" cy="604708"/>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0F08CF5A-40A4-DB29-ABF6-86DFC206E48B}"/>
              </a:ext>
            </a:extLst>
          </p:cNvPr>
          <p:cNvSpPr txBox="1"/>
          <p:nvPr/>
        </p:nvSpPr>
        <p:spPr>
          <a:xfrm>
            <a:off x="676785" y="3799278"/>
            <a:ext cx="1224954" cy="261610"/>
          </a:xfrm>
          <a:prstGeom prst="rect">
            <a:avLst/>
          </a:prstGeom>
          <a:noFill/>
        </p:spPr>
        <p:txBody>
          <a:bodyPr wrap="square" rtlCol="0">
            <a:spAutoFit/>
          </a:bodyPr>
          <a:lstStyle/>
          <a:p>
            <a:pPr algn="ctr"/>
            <a:r>
              <a:rPr lang="ja-JP" altLang="en-US" sz="1100" dirty="0">
                <a:latin typeface="+mj-ea"/>
                <a:ea typeface="+mj-ea"/>
              </a:rPr>
              <a:t>⑤</a:t>
            </a:r>
            <a:r>
              <a:rPr lang="ja-JP" altLang="en-US" sz="1100" b="1" dirty="0">
                <a:latin typeface="+mj-ea"/>
                <a:ea typeface="+mj-ea"/>
              </a:rPr>
              <a:t>受益者</a:t>
            </a:r>
            <a:endParaRPr kumimoji="1" lang="en-US" altLang="ja-JP" sz="1100" b="1" dirty="0">
              <a:latin typeface="+mj-ea"/>
              <a:ea typeface="+mj-ea"/>
            </a:endParaRPr>
          </a:p>
        </p:txBody>
      </p:sp>
      <p:sp>
        <p:nvSpPr>
          <p:cNvPr id="27" name="正方形/長方形 26">
            <a:extLst>
              <a:ext uri="{FF2B5EF4-FFF2-40B4-BE49-F238E27FC236}">
                <a16:creationId xmlns:a16="http://schemas.microsoft.com/office/drawing/2014/main" id="{C0382615-DDB4-0CCB-0BF7-B9900F5F303C}"/>
              </a:ext>
            </a:extLst>
          </p:cNvPr>
          <p:cNvSpPr/>
          <p:nvPr/>
        </p:nvSpPr>
        <p:spPr>
          <a:xfrm>
            <a:off x="625479" y="5544668"/>
            <a:ext cx="1293963" cy="942452"/>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A6A9356E-6B8B-4764-572F-EBA70E92FA5C}"/>
              </a:ext>
            </a:extLst>
          </p:cNvPr>
          <p:cNvSpPr/>
          <p:nvPr/>
        </p:nvSpPr>
        <p:spPr>
          <a:xfrm>
            <a:off x="6637221" y="3429000"/>
            <a:ext cx="1293963" cy="3116074"/>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B26B4901-E68A-5EFE-9E52-9B7EE70DE8E2}"/>
              </a:ext>
            </a:extLst>
          </p:cNvPr>
          <p:cNvSpPr txBox="1"/>
          <p:nvPr/>
        </p:nvSpPr>
        <p:spPr>
          <a:xfrm>
            <a:off x="538761" y="5619289"/>
            <a:ext cx="1362978" cy="769441"/>
          </a:xfrm>
          <a:prstGeom prst="rect">
            <a:avLst/>
          </a:prstGeom>
          <a:noFill/>
        </p:spPr>
        <p:txBody>
          <a:bodyPr wrap="square" rtlCol="0">
            <a:spAutoFit/>
          </a:bodyPr>
          <a:lstStyle/>
          <a:p>
            <a:pPr algn="ctr"/>
            <a:r>
              <a:rPr lang="ja-JP" altLang="en-US" sz="1100" dirty="0">
                <a:latin typeface="+mj-ea"/>
                <a:ea typeface="+mj-ea"/>
              </a:rPr>
              <a:t>④</a:t>
            </a:r>
            <a:r>
              <a:rPr lang="ja-JP" altLang="en-US" sz="1100" b="1" dirty="0">
                <a:latin typeface="+mj-ea"/>
                <a:ea typeface="+mj-ea"/>
              </a:rPr>
              <a:t>協力者 </a:t>
            </a:r>
            <a:r>
              <a:rPr lang="en-US" altLang="ja-JP" sz="1100" b="1" dirty="0">
                <a:latin typeface="+mj-ea"/>
                <a:ea typeface="+mj-ea"/>
              </a:rPr>
              <a:t>B</a:t>
            </a:r>
          </a:p>
          <a:p>
            <a:pPr algn="ctr"/>
            <a:endParaRPr lang="en-US" altLang="ja-JP" sz="1100" b="1" dirty="0">
              <a:latin typeface="+mj-ea"/>
              <a:ea typeface="+mj-ea"/>
            </a:endParaRPr>
          </a:p>
          <a:p>
            <a:pPr algn="ctr"/>
            <a:r>
              <a:rPr lang="en-US" altLang="ja-JP" sz="1100" b="1" dirty="0">
                <a:latin typeface="+mj-ea"/>
                <a:ea typeface="+mj-ea"/>
              </a:rPr>
              <a:t>【</a:t>
            </a:r>
            <a:r>
              <a:rPr lang="ja-JP" altLang="en-US" sz="1100" b="1" dirty="0">
                <a:latin typeface="+mj-ea"/>
                <a:ea typeface="+mj-ea"/>
              </a:rPr>
              <a:t>役割</a:t>
            </a:r>
            <a:r>
              <a:rPr lang="en-US" altLang="ja-JP" sz="1100" b="1" dirty="0">
                <a:latin typeface="+mj-ea"/>
                <a:ea typeface="+mj-ea"/>
              </a:rPr>
              <a:t>】</a:t>
            </a:r>
          </a:p>
          <a:p>
            <a:pPr algn="ctr"/>
            <a:r>
              <a:rPr lang="ja-JP" altLang="en-US" sz="1100" b="1" dirty="0">
                <a:latin typeface="+mj-ea"/>
                <a:ea typeface="+mj-ea"/>
              </a:rPr>
              <a:t>・●●●</a:t>
            </a:r>
            <a:endParaRPr lang="en-US" altLang="ja-JP" sz="1100" b="1" dirty="0">
              <a:latin typeface="+mj-ea"/>
              <a:ea typeface="+mj-ea"/>
            </a:endParaRPr>
          </a:p>
        </p:txBody>
      </p:sp>
      <p:sp>
        <p:nvSpPr>
          <p:cNvPr id="30" name="テキスト ボックス 29">
            <a:extLst>
              <a:ext uri="{FF2B5EF4-FFF2-40B4-BE49-F238E27FC236}">
                <a16:creationId xmlns:a16="http://schemas.microsoft.com/office/drawing/2014/main" id="{F841465F-F19B-22A7-A0C1-2597B7AD04E3}"/>
              </a:ext>
            </a:extLst>
          </p:cNvPr>
          <p:cNvSpPr txBox="1"/>
          <p:nvPr/>
        </p:nvSpPr>
        <p:spPr>
          <a:xfrm>
            <a:off x="6542333" y="4602316"/>
            <a:ext cx="1388851" cy="938719"/>
          </a:xfrm>
          <a:prstGeom prst="rect">
            <a:avLst/>
          </a:prstGeom>
          <a:noFill/>
        </p:spPr>
        <p:txBody>
          <a:bodyPr wrap="square" rtlCol="0">
            <a:spAutoFit/>
          </a:bodyPr>
          <a:lstStyle/>
          <a:p>
            <a:pPr algn="ctr"/>
            <a:r>
              <a:rPr lang="ja-JP" altLang="en-US" sz="1100" dirty="0">
                <a:latin typeface="+mj-ea"/>
                <a:ea typeface="+mj-ea"/>
              </a:rPr>
              <a:t>④</a:t>
            </a:r>
            <a:r>
              <a:rPr lang="ja-JP" altLang="en-US" sz="1100" b="1" dirty="0">
                <a:latin typeface="+mj-ea"/>
                <a:ea typeface="+mj-ea"/>
              </a:rPr>
              <a:t>協力者 </a:t>
            </a:r>
            <a:r>
              <a:rPr lang="en-US" altLang="ja-JP" sz="1100" b="1" dirty="0">
                <a:latin typeface="+mj-ea"/>
                <a:ea typeface="+mj-ea"/>
              </a:rPr>
              <a:t>A</a:t>
            </a:r>
          </a:p>
          <a:p>
            <a:pPr algn="ctr"/>
            <a:endParaRPr lang="en-US" altLang="ja-JP" sz="1100" b="1" dirty="0">
              <a:latin typeface="+mj-ea"/>
              <a:ea typeface="+mj-ea"/>
            </a:endParaRPr>
          </a:p>
          <a:p>
            <a:pPr algn="ctr"/>
            <a:r>
              <a:rPr lang="en-US" altLang="ja-JP" sz="1100" dirty="0">
                <a:latin typeface="+mj-ea"/>
                <a:ea typeface="+mj-ea"/>
              </a:rPr>
              <a:t>【</a:t>
            </a:r>
            <a:r>
              <a:rPr lang="ja-JP" altLang="en-US" sz="1100" dirty="0">
                <a:latin typeface="+mj-ea"/>
                <a:ea typeface="+mj-ea"/>
              </a:rPr>
              <a:t>役割</a:t>
            </a:r>
            <a:r>
              <a:rPr lang="en-US" altLang="ja-JP" sz="1100" dirty="0">
                <a:latin typeface="+mj-ea"/>
                <a:ea typeface="+mj-ea"/>
              </a:rPr>
              <a:t>】</a:t>
            </a:r>
          </a:p>
          <a:p>
            <a:pPr algn="ctr"/>
            <a:r>
              <a:rPr lang="ja-JP" altLang="en-US" sz="1100" b="1" dirty="0">
                <a:latin typeface="+mj-ea"/>
                <a:ea typeface="+mj-ea"/>
              </a:rPr>
              <a:t>・●●●</a:t>
            </a:r>
            <a:endParaRPr lang="en-US" altLang="ja-JP" sz="1100" b="1" dirty="0">
              <a:latin typeface="+mj-ea"/>
              <a:ea typeface="+mj-ea"/>
            </a:endParaRPr>
          </a:p>
          <a:p>
            <a:pPr algn="ctr"/>
            <a:endParaRPr lang="en-US" altLang="ja-JP" sz="1100" b="1" dirty="0">
              <a:latin typeface="+mj-ea"/>
              <a:ea typeface="+mj-ea"/>
            </a:endParaRPr>
          </a:p>
        </p:txBody>
      </p:sp>
      <p:sp>
        <p:nvSpPr>
          <p:cNvPr id="31" name="矢印: 左 30">
            <a:extLst>
              <a:ext uri="{FF2B5EF4-FFF2-40B4-BE49-F238E27FC236}">
                <a16:creationId xmlns:a16="http://schemas.microsoft.com/office/drawing/2014/main" id="{9427E60D-6B2D-F393-1BBC-17DE726EAC5B}"/>
              </a:ext>
            </a:extLst>
          </p:cNvPr>
          <p:cNvSpPr/>
          <p:nvPr/>
        </p:nvSpPr>
        <p:spPr>
          <a:xfrm>
            <a:off x="2208362" y="3670299"/>
            <a:ext cx="4300116" cy="383673"/>
          </a:xfrm>
          <a:prstGeom prst="left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t>役務</a:t>
            </a:r>
          </a:p>
        </p:txBody>
      </p:sp>
      <p:sp>
        <p:nvSpPr>
          <p:cNvPr id="35" name="矢印: 下 34">
            <a:extLst>
              <a:ext uri="{FF2B5EF4-FFF2-40B4-BE49-F238E27FC236}">
                <a16:creationId xmlns:a16="http://schemas.microsoft.com/office/drawing/2014/main" id="{4555B693-4B59-DC40-7DD3-57CF7C18810C}"/>
              </a:ext>
            </a:extLst>
          </p:cNvPr>
          <p:cNvSpPr/>
          <p:nvPr/>
        </p:nvSpPr>
        <p:spPr>
          <a:xfrm>
            <a:off x="820721" y="4336649"/>
            <a:ext cx="454737" cy="1160634"/>
          </a:xfrm>
          <a:prstGeom prst="down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t>依頼</a:t>
            </a:r>
          </a:p>
        </p:txBody>
      </p:sp>
      <p:sp>
        <p:nvSpPr>
          <p:cNvPr id="36" name="矢印: 右 35">
            <a:extLst>
              <a:ext uri="{FF2B5EF4-FFF2-40B4-BE49-F238E27FC236}">
                <a16:creationId xmlns:a16="http://schemas.microsoft.com/office/drawing/2014/main" id="{497C1C6B-F1DD-EF20-A9A1-C7C8B5CE1FC1}"/>
              </a:ext>
            </a:extLst>
          </p:cNvPr>
          <p:cNvSpPr/>
          <p:nvPr/>
        </p:nvSpPr>
        <p:spPr>
          <a:xfrm rot="19659088">
            <a:off x="1995348" y="5266593"/>
            <a:ext cx="1118864" cy="411747"/>
          </a:xfrm>
          <a:prstGeom prst="right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依頼</a:t>
            </a:r>
          </a:p>
        </p:txBody>
      </p:sp>
      <p:sp>
        <p:nvSpPr>
          <p:cNvPr id="38" name="矢印: 左 37">
            <a:extLst>
              <a:ext uri="{FF2B5EF4-FFF2-40B4-BE49-F238E27FC236}">
                <a16:creationId xmlns:a16="http://schemas.microsoft.com/office/drawing/2014/main" id="{D5F55374-2464-17DE-1988-2961D26B3FAA}"/>
              </a:ext>
            </a:extLst>
          </p:cNvPr>
          <p:cNvSpPr/>
          <p:nvPr/>
        </p:nvSpPr>
        <p:spPr>
          <a:xfrm rot="19773569">
            <a:off x="2065829" y="5780527"/>
            <a:ext cx="1134351" cy="425465"/>
          </a:xfrm>
          <a:prstGeom prst="left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t>提案</a:t>
            </a:r>
            <a:endParaRPr kumimoji="1" lang="en-US" altLang="ja-JP" sz="1100" b="1" dirty="0"/>
          </a:p>
        </p:txBody>
      </p:sp>
      <p:sp>
        <p:nvSpPr>
          <p:cNvPr id="39" name="矢印: 上 38">
            <a:extLst>
              <a:ext uri="{FF2B5EF4-FFF2-40B4-BE49-F238E27FC236}">
                <a16:creationId xmlns:a16="http://schemas.microsoft.com/office/drawing/2014/main" id="{6B7C9C1B-29A5-AF9C-ADB3-37B7BEC1F757}"/>
              </a:ext>
            </a:extLst>
          </p:cNvPr>
          <p:cNvSpPr/>
          <p:nvPr/>
        </p:nvSpPr>
        <p:spPr>
          <a:xfrm>
            <a:off x="1425884" y="4366628"/>
            <a:ext cx="454737" cy="1089446"/>
          </a:xfrm>
          <a:prstGeom prst="up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a:t>提案</a:t>
            </a:r>
          </a:p>
        </p:txBody>
      </p:sp>
      <p:sp>
        <p:nvSpPr>
          <p:cNvPr id="41" name="矢印: 左右 40">
            <a:extLst>
              <a:ext uri="{FF2B5EF4-FFF2-40B4-BE49-F238E27FC236}">
                <a16:creationId xmlns:a16="http://schemas.microsoft.com/office/drawing/2014/main" id="{FCB82933-B5BE-E18B-11F4-2799A291D379}"/>
              </a:ext>
            </a:extLst>
          </p:cNvPr>
          <p:cNvSpPr/>
          <p:nvPr/>
        </p:nvSpPr>
        <p:spPr>
          <a:xfrm>
            <a:off x="5035870" y="5095592"/>
            <a:ext cx="1511101" cy="498680"/>
          </a:xfrm>
          <a:prstGeom prst="leftRight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t>連携</a:t>
            </a:r>
          </a:p>
        </p:txBody>
      </p:sp>
    </p:spTree>
    <p:extLst>
      <p:ext uri="{BB962C8B-B14F-4D97-AF65-F5344CB8AC3E}">
        <p14:creationId xmlns:p14="http://schemas.microsoft.com/office/powerpoint/2010/main" val="35799304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000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FF0000"/>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kumimoji="1" dirty="0" smtClean="0">
            <a:latin typeface="みんなの文字ゴStd M" pitchFamily="34" charset="-128"/>
            <a:ea typeface="みんなの文字ゴStd M" pitchFamily="34"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7818</TotalTime>
  <Words>582</Words>
  <Application>Microsoft Office PowerPoint</Application>
  <PresentationFormat>画面に合わせる (4:3)</PresentationFormat>
  <Paragraphs>84</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みんなの文字ゴStd M</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八坂 三紀</dc:creator>
  <cp:lastModifiedBy>古谷　賢作</cp:lastModifiedBy>
  <cp:revision>730</cp:revision>
  <cp:lastPrinted>2024-03-14T00:27:49Z</cp:lastPrinted>
  <dcterms:created xsi:type="dcterms:W3CDTF">2014-06-20T05:55:11Z</dcterms:created>
  <dcterms:modified xsi:type="dcterms:W3CDTF">2024-04-17T13:32:11Z</dcterms:modified>
</cp:coreProperties>
</file>