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94" r:id="rId2"/>
    <p:sldId id="392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73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530"/>
    <a:srgbClr val="B3D465"/>
    <a:srgbClr val="7F7F7F"/>
    <a:srgbClr val="FFFFFF"/>
    <a:srgbClr val="2469B2"/>
    <a:srgbClr val="F6817E"/>
    <a:srgbClr val="E1F4D0"/>
    <a:srgbClr val="A5FDCD"/>
    <a:srgbClr val="4BA9FF"/>
    <a:srgbClr val="005B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8" autoAdjust="0"/>
    <p:restoredTop sz="85882" autoAdjust="0"/>
  </p:normalViewPr>
  <p:slideViewPr>
    <p:cSldViewPr snapToGrid="0">
      <p:cViewPr varScale="1">
        <p:scale>
          <a:sx n="114" d="100"/>
          <a:sy n="114" d="100"/>
        </p:scale>
        <p:origin x="1848" y="108"/>
      </p:cViewPr>
      <p:guideLst>
        <p:guide orient="horz" pos="799"/>
        <p:guide orient="horz" pos="2160"/>
        <p:guide pos="7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0BE088FE-4B19-48D8-B5B1-AA0C41784ED1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7B40FA4-F069-4DEE-A20E-39A315C19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178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0633" tIns="45315" rIns="90633" bIns="45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1" cy="493316"/>
          </a:xfrm>
          <a:prstGeom prst="rect">
            <a:avLst/>
          </a:prstGeom>
        </p:spPr>
        <p:txBody>
          <a:bodyPr vert="horz" lIns="90633" tIns="45315" rIns="90633" bIns="45315" rtlCol="0"/>
          <a:lstStyle>
            <a:lvl1pPr algn="r">
              <a:defRPr sz="1200"/>
            </a:lvl1pPr>
          </a:lstStyle>
          <a:p>
            <a:fld id="{B686A67D-40CF-448B-B71A-D183AD26D9CB}" type="datetimeFigureOut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3" tIns="45315" rIns="90633" bIns="4531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633" tIns="45315" rIns="90633" bIns="4531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0633" tIns="45315" rIns="90633" bIns="453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3316"/>
          </a:xfrm>
          <a:prstGeom prst="rect">
            <a:avLst/>
          </a:prstGeom>
        </p:spPr>
        <p:txBody>
          <a:bodyPr vert="horz" lIns="90633" tIns="45315" rIns="90633" bIns="45315" rtlCol="0" anchor="b"/>
          <a:lstStyle>
            <a:lvl1pPr algn="r">
              <a:defRPr sz="1200"/>
            </a:lvl1pPr>
          </a:lstStyle>
          <a:p>
            <a:fld id="{C1C6237B-DF2B-415E-884F-BCCF2A3A19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89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6DFD-0158-4864-A557-532631146EE7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みんなの文字ゴStd M" pitchFamily="34" charset="-128"/>
                <a:ea typeface="みんなの文字ゴStd M" pitchFamily="34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フッター プレースホルダ 10"/>
          <p:cNvSpPr>
            <a:spLocks noGrp="1"/>
          </p:cNvSpPr>
          <p:nvPr>
            <p:ph type="ftr" sz="quarter" idx="4294967295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2015 (C) </a:t>
            </a:r>
            <a:r>
              <a:rPr kumimoji="1" lang="en-US" altLang="ja-JP" dirty="0" err="1"/>
              <a:t>Dentsu</a:t>
            </a:r>
            <a:r>
              <a:rPr kumimoji="1" lang="en-US" altLang="ja-JP" dirty="0"/>
              <a:t> all rights reserved.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 userDrawn="1"/>
        </p:nvGrpSpPr>
        <p:grpSpPr>
          <a:xfrm>
            <a:off x="3625" y="386797"/>
            <a:ext cx="9144000" cy="180020"/>
            <a:chOff x="0" y="3645024"/>
            <a:chExt cx="9906000" cy="216024"/>
          </a:xfrm>
        </p:grpSpPr>
        <p:sp>
          <p:nvSpPr>
            <p:cNvPr id="15" name="正方形/長方形 14"/>
            <p:cNvSpPr/>
            <p:nvPr/>
          </p:nvSpPr>
          <p:spPr>
            <a:xfrm>
              <a:off x="0" y="3645024"/>
              <a:ext cx="9906000" cy="72008"/>
            </a:xfrm>
            <a:prstGeom prst="rect">
              <a:avLst/>
            </a:prstGeom>
            <a:solidFill>
              <a:srgbClr val="FFCC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0" y="3789040"/>
              <a:ext cx="9906000" cy="7200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0" y="3717032"/>
              <a:ext cx="9906000" cy="7200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F4DF-CADA-4D30-858E-0F085494B2DF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246-C018-47E3-888F-F49C30CBDB10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EF9-C3BA-48AA-9CA1-6258FE56510C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09EA-4748-4B3B-8BC4-366CEAF407DB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E22A-E00C-43F1-8D3B-A19B88DD485C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9CB3-035B-45A4-8400-F91891609008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AA59-8055-4F6C-BAFF-26E0D9A7E695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2E85-EFDC-476D-986C-B15F97605E2F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A272-4C4D-47AC-BCA4-7B06B594ED9C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25" y="67128"/>
            <a:ext cx="8229600" cy="386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1714" y="668416"/>
            <a:ext cx="8229600" cy="5559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58DC-5DC0-499B-800E-C4FE6E932842}" type="datetime1">
              <a:rPr kumimoji="1" lang="ja-JP" altLang="en-US" smtClean="0"/>
              <a:pPr/>
              <a:t>2023/4/28</a:t>
            </a:fld>
            <a:endParaRPr kumimoji="1"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20272" y="67128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みんなの文字ゴStd M" pitchFamily="34" charset="-128"/>
                <a:ea typeface="みんなの文字ゴStd M" pitchFamily="34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" name="フッター プレースホルダ 10"/>
          <p:cNvSpPr>
            <a:spLocks noGrp="1"/>
          </p:cNvSpPr>
          <p:nvPr>
            <p:ph type="ftr" sz="quarter" idx="3"/>
          </p:nvPr>
        </p:nvSpPr>
        <p:spPr>
          <a:xfrm>
            <a:off x="3124200" y="6642556"/>
            <a:ext cx="2895600" cy="215444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defRPr sz="800">
                <a:latin typeface="みんなの文字ゴStd M" pitchFamily="34" charset="-128"/>
                <a:ea typeface="みんなの文字ゴStd M" pitchFamily="34" charset="-128"/>
              </a:defRPr>
            </a:lvl1pPr>
          </a:lstStyle>
          <a:p>
            <a:r>
              <a:rPr lang="en-US" altLang="ja-JP" dirty="0"/>
              <a:t>2015 (C) </a:t>
            </a:r>
            <a:r>
              <a:rPr lang="en-US" altLang="ja-JP" dirty="0" err="1"/>
              <a:t>Dentsu</a:t>
            </a:r>
            <a:r>
              <a:rPr lang="en-US" altLang="ja-JP" dirty="0"/>
              <a:t> all rights reserved.</a:t>
            </a:r>
            <a:endParaRPr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3625" y="386797"/>
            <a:ext cx="9144000" cy="180020"/>
            <a:chOff x="0" y="3645024"/>
            <a:chExt cx="9906000" cy="216024"/>
          </a:xfrm>
        </p:grpSpPr>
        <p:sp>
          <p:nvSpPr>
            <p:cNvPr id="8" name="正方形/長方形 7"/>
            <p:cNvSpPr/>
            <p:nvPr/>
          </p:nvSpPr>
          <p:spPr>
            <a:xfrm>
              <a:off x="0" y="3645024"/>
              <a:ext cx="9906000" cy="72008"/>
            </a:xfrm>
            <a:prstGeom prst="rect">
              <a:avLst/>
            </a:prstGeom>
            <a:solidFill>
              <a:srgbClr val="FFCC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3789040"/>
              <a:ext cx="9906000" cy="7200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717032"/>
              <a:ext cx="9906000" cy="7200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kumimoji="1"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矢印: 左 7">
            <a:extLst>
              <a:ext uri="{FF2B5EF4-FFF2-40B4-BE49-F238E27FC236}">
                <a16:creationId xmlns:a16="http://schemas.microsoft.com/office/drawing/2014/main" id="{6493F964-4640-4022-9A93-8CD7328A9E1A}"/>
              </a:ext>
            </a:extLst>
          </p:cNvPr>
          <p:cNvSpPr/>
          <p:nvPr/>
        </p:nvSpPr>
        <p:spPr>
          <a:xfrm>
            <a:off x="6059838" y="4183663"/>
            <a:ext cx="720671" cy="261610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1EF048E0-9E7E-46B1-8AFA-2845F0F23B97}"/>
              </a:ext>
            </a:extLst>
          </p:cNvPr>
          <p:cNvSpPr txBox="1">
            <a:spLocks/>
          </p:cNvSpPr>
          <p:nvPr/>
        </p:nvSpPr>
        <p:spPr>
          <a:xfrm>
            <a:off x="212996" y="58614"/>
            <a:ext cx="8717999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本事業の全体像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5B964E9B-026D-4D48-9732-4B8DBF4B7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98" y="695994"/>
            <a:ext cx="479791" cy="1208308"/>
          </a:xfrm>
          <a:prstGeom prst="rect">
            <a:avLst/>
          </a:prstGeom>
          <a:solidFill>
            <a:srgbClr val="58B530"/>
          </a:solidFill>
          <a:ln w="28575">
            <a:solidFill>
              <a:srgbClr val="336600"/>
            </a:solidFill>
            <a:miter lim="800000"/>
            <a:headEnd/>
            <a:tailEnd/>
          </a:ln>
          <a:effectLst/>
          <a:extLst/>
        </p:spPr>
        <p:txBody>
          <a:bodyPr vert="eaVert" wrap="squar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kumimoji="1" sz="1900" b="1" baseline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ビジョン・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7CFB5BE-10F9-46BB-AF62-D636D0643D76}"/>
              </a:ext>
            </a:extLst>
          </p:cNvPr>
          <p:cNvSpPr/>
          <p:nvPr/>
        </p:nvSpPr>
        <p:spPr>
          <a:xfrm>
            <a:off x="692789" y="695992"/>
            <a:ext cx="8238213" cy="1208309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●●●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8C2BD94-5F14-4720-81BE-DEE337D72967}"/>
              </a:ext>
            </a:extLst>
          </p:cNvPr>
          <p:cNvSpPr/>
          <p:nvPr/>
        </p:nvSpPr>
        <p:spPr>
          <a:xfrm>
            <a:off x="212997" y="2396462"/>
            <a:ext cx="4191223" cy="153797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●●●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6331C93-A3C5-4045-8D90-B9DD12C34123}"/>
              </a:ext>
            </a:extLst>
          </p:cNvPr>
          <p:cNvSpPr/>
          <p:nvPr/>
        </p:nvSpPr>
        <p:spPr>
          <a:xfrm>
            <a:off x="4571998" y="2396462"/>
            <a:ext cx="4359001" cy="153797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●●●</a:t>
            </a:r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E746C894-1F90-412A-B550-A7D70E2E1EB2}"/>
              </a:ext>
            </a:extLst>
          </p:cNvPr>
          <p:cNvSpPr/>
          <p:nvPr/>
        </p:nvSpPr>
        <p:spPr>
          <a:xfrm>
            <a:off x="212998" y="2103490"/>
            <a:ext cx="4358998" cy="292974"/>
          </a:xfrm>
          <a:prstGeom prst="homePlate">
            <a:avLst/>
          </a:prstGeom>
          <a:solidFill>
            <a:srgbClr val="58B530"/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本事業におけるこれまでの取組み</a:t>
            </a:r>
          </a:p>
        </p:txBody>
      </p:sp>
      <p:sp>
        <p:nvSpPr>
          <p:cNvPr id="5" name="矢印: 山形 4">
            <a:extLst>
              <a:ext uri="{FF2B5EF4-FFF2-40B4-BE49-F238E27FC236}">
                <a16:creationId xmlns:a16="http://schemas.microsoft.com/office/drawing/2014/main" id="{95A3C6BD-32E4-45AE-B3E2-341B936A2DF0}"/>
              </a:ext>
            </a:extLst>
          </p:cNvPr>
          <p:cNvSpPr/>
          <p:nvPr/>
        </p:nvSpPr>
        <p:spPr>
          <a:xfrm>
            <a:off x="4572000" y="2103489"/>
            <a:ext cx="4359001" cy="292973"/>
          </a:xfrm>
          <a:prstGeom prst="chevron">
            <a:avLst/>
          </a:prstGeom>
          <a:solidFill>
            <a:srgbClr val="58B530"/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克服すべき課題（ボトルネック）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86FDFEA-5E0E-4AD8-8FDE-6FA2BFE69819}"/>
              </a:ext>
            </a:extLst>
          </p:cNvPr>
          <p:cNvSpPr/>
          <p:nvPr/>
        </p:nvSpPr>
        <p:spPr>
          <a:xfrm>
            <a:off x="5041778" y="5005068"/>
            <a:ext cx="3889220" cy="1680217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●●●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6E103718-8EF0-4251-A34B-CB4B365CF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775" y="4697291"/>
            <a:ext cx="3889220" cy="307777"/>
          </a:xfrm>
          <a:prstGeom prst="rect">
            <a:avLst/>
          </a:prstGeom>
          <a:solidFill>
            <a:srgbClr val="58B530"/>
          </a:solidFill>
          <a:ln w="28575">
            <a:solidFill>
              <a:srgbClr val="336600"/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kumimoji="1" sz="1900" b="1" baseline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ビジョン実現に向けた道筋（根拠）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7E89F2E-7934-42E7-B36E-585A9FAA8F2B}"/>
              </a:ext>
            </a:extLst>
          </p:cNvPr>
          <p:cNvSpPr/>
          <p:nvPr/>
        </p:nvSpPr>
        <p:spPr>
          <a:xfrm>
            <a:off x="212997" y="4461536"/>
            <a:ext cx="4191223" cy="2223749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●●●</a:t>
            </a:r>
          </a:p>
        </p:txBody>
      </p:sp>
      <p:sp>
        <p:nvSpPr>
          <p:cNvPr id="9" name="フローチャート: 抜出し 8">
            <a:extLst>
              <a:ext uri="{FF2B5EF4-FFF2-40B4-BE49-F238E27FC236}">
                <a16:creationId xmlns:a16="http://schemas.microsoft.com/office/drawing/2014/main" id="{2965622E-2A85-4EA0-9380-1D96498E5461}"/>
              </a:ext>
            </a:extLst>
          </p:cNvPr>
          <p:cNvSpPr/>
          <p:nvPr/>
        </p:nvSpPr>
        <p:spPr>
          <a:xfrm rot="5400000">
            <a:off x="4030907" y="5545882"/>
            <a:ext cx="1442907" cy="360726"/>
          </a:xfrm>
          <a:prstGeom prst="flowChartExtract">
            <a:avLst/>
          </a:prstGeom>
          <a:gradFill flip="none" rotWithShape="1">
            <a:gsLst>
              <a:gs pos="0">
                <a:srgbClr val="58B530">
                  <a:tint val="66000"/>
                  <a:satMod val="160000"/>
                </a:srgbClr>
              </a:gs>
              <a:gs pos="50000">
                <a:srgbClr val="58B530">
                  <a:tint val="44500"/>
                  <a:satMod val="160000"/>
                </a:srgbClr>
              </a:gs>
              <a:gs pos="100000">
                <a:srgbClr val="58B530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組合せ 9">
            <a:extLst>
              <a:ext uri="{FF2B5EF4-FFF2-40B4-BE49-F238E27FC236}">
                <a16:creationId xmlns:a16="http://schemas.microsoft.com/office/drawing/2014/main" id="{5682F50D-4EE9-49CB-847A-CF1D2F10FB64}"/>
              </a:ext>
            </a:extLst>
          </p:cNvPr>
          <p:cNvSpPr/>
          <p:nvPr/>
        </p:nvSpPr>
        <p:spPr>
          <a:xfrm>
            <a:off x="4689741" y="4153757"/>
            <a:ext cx="1510019" cy="437934"/>
          </a:xfrm>
          <a:prstGeom prst="flowChartMerge">
            <a:avLst/>
          </a:prstGeom>
          <a:gradFill flip="none" rotWithShape="1">
            <a:gsLst>
              <a:gs pos="0">
                <a:srgbClr val="58B530">
                  <a:tint val="66000"/>
                  <a:satMod val="160000"/>
                </a:srgbClr>
              </a:gs>
              <a:gs pos="50000">
                <a:srgbClr val="58B530">
                  <a:tint val="44500"/>
                  <a:satMod val="160000"/>
                </a:srgbClr>
              </a:gs>
              <a:gs pos="100000">
                <a:srgbClr val="58B530">
                  <a:tint val="23500"/>
                  <a:satMod val="160000"/>
                </a:srgbClr>
              </a:gs>
            </a:gsLst>
            <a:lin ang="162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1C39EF-D7F4-4F78-8AB6-1D710AC263D5}"/>
              </a:ext>
            </a:extLst>
          </p:cNvPr>
          <p:cNvSpPr txBox="1"/>
          <p:nvPr/>
        </p:nvSpPr>
        <p:spPr>
          <a:xfrm>
            <a:off x="4878150" y="4046037"/>
            <a:ext cx="1321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みんなの文字ゴStd M" pitchFamily="34" charset="-128"/>
                <a:ea typeface="みんなの文字ゴStd M" pitchFamily="34" charset="-128"/>
              </a:rPr>
              <a:t>ボトルネックの解消</a:t>
            </a: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A50427CA-D955-4DE3-A097-5B64CB31C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97" y="4153758"/>
            <a:ext cx="4191223" cy="307778"/>
          </a:xfrm>
          <a:prstGeom prst="rect">
            <a:avLst/>
          </a:prstGeom>
          <a:solidFill>
            <a:srgbClr val="58B530"/>
          </a:solidFill>
          <a:ln w="28575">
            <a:solidFill>
              <a:srgbClr val="336600"/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kumimoji="1" sz="1900" b="1" baseline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本事業の概要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C953ABE-2BD9-4F3D-853E-6AB1261D9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293049"/>
              </p:ext>
            </p:extLst>
          </p:nvPr>
        </p:nvGraphicFramePr>
        <p:xfrm>
          <a:off x="6431038" y="4041543"/>
          <a:ext cx="2499957" cy="5486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86379">
                  <a:extLst>
                    <a:ext uri="{9D8B030D-6E8A-4147-A177-3AD203B41FA5}">
                      <a16:colId xmlns:a16="http://schemas.microsoft.com/office/drawing/2014/main" val="677190331"/>
                    </a:ext>
                  </a:extLst>
                </a:gridCol>
                <a:gridCol w="1313578">
                  <a:extLst>
                    <a:ext uri="{9D8B030D-6E8A-4147-A177-3AD203B41FA5}">
                      <a16:colId xmlns:a16="http://schemas.microsoft.com/office/drawing/2014/main" val="884876614"/>
                    </a:ext>
                  </a:extLst>
                </a:gridCol>
              </a:tblGrid>
              <a:tr h="19073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助成申請金額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●●●百万円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8465332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主な資金使途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●●●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2031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0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矢印: 左 7">
            <a:extLst>
              <a:ext uri="{FF2B5EF4-FFF2-40B4-BE49-F238E27FC236}">
                <a16:creationId xmlns:a16="http://schemas.microsoft.com/office/drawing/2014/main" id="{6493F964-4640-4022-9A93-8CD7328A9E1A}"/>
              </a:ext>
            </a:extLst>
          </p:cNvPr>
          <p:cNvSpPr/>
          <p:nvPr/>
        </p:nvSpPr>
        <p:spPr>
          <a:xfrm>
            <a:off x="6059838" y="4183663"/>
            <a:ext cx="720671" cy="261610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1EF048E0-9E7E-46B1-8AFA-2845F0F23B97}"/>
              </a:ext>
            </a:extLst>
          </p:cNvPr>
          <p:cNvSpPr txBox="1">
            <a:spLocks/>
          </p:cNvSpPr>
          <p:nvPr/>
        </p:nvSpPr>
        <p:spPr>
          <a:xfrm>
            <a:off x="212996" y="58614"/>
            <a:ext cx="8717999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本事業の全体像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5B964E9B-026D-4D48-9732-4B8DBF4B7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98" y="695994"/>
            <a:ext cx="479791" cy="1208308"/>
          </a:xfrm>
          <a:prstGeom prst="rect">
            <a:avLst/>
          </a:prstGeom>
          <a:solidFill>
            <a:srgbClr val="58B530"/>
          </a:solidFill>
          <a:ln w="28575">
            <a:solidFill>
              <a:srgbClr val="336600"/>
            </a:solidFill>
            <a:miter lim="800000"/>
            <a:headEnd/>
            <a:tailEnd/>
          </a:ln>
          <a:effectLst/>
          <a:extLst/>
        </p:spPr>
        <p:txBody>
          <a:bodyPr vert="eaVert" wrap="squar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kumimoji="1" sz="1900" b="1" baseline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ビジョン・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7CFB5BE-10F9-46BB-AF62-D636D0643D76}"/>
              </a:ext>
            </a:extLst>
          </p:cNvPr>
          <p:cNvSpPr/>
          <p:nvPr/>
        </p:nvSpPr>
        <p:spPr>
          <a:xfrm>
            <a:off x="692789" y="692857"/>
            <a:ext cx="8238213" cy="121144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8C2BD94-5F14-4720-81BE-DEE337D72967}"/>
              </a:ext>
            </a:extLst>
          </p:cNvPr>
          <p:cNvSpPr/>
          <p:nvPr/>
        </p:nvSpPr>
        <p:spPr>
          <a:xfrm>
            <a:off x="212997" y="2396462"/>
            <a:ext cx="4191223" cy="153797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6331C93-A3C5-4045-8D90-B9DD12C34123}"/>
              </a:ext>
            </a:extLst>
          </p:cNvPr>
          <p:cNvSpPr/>
          <p:nvPr/>
        </p:nvSpPr>
        <p:spPr>
          <a:xfrm>
            <a:off x="4571998" y="2396462"/>
            <a:ext cx="4359001" cy="153797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E746C894-1F90-412A-B550-A7D70E2E1EB2}"/>
              </a:ext>
            </a:extLst>
          </p:cNvPr>
          <p:cNvSpPr/>
          <p:nvPr/>
        </p:nvSpPr>
        <p:spPr>
          <a:xfrm>
            <a:off x="212998" y="2103490"/>
            <a:ext cx="4358998" cy="292974"/>
          </a:xfrm>
          <a:prstGeom prst="homePlate">
            <a:avLst/>
          </a:prstGeom>
          <a:solidFill>
            <a:srgbClr val="58B530"/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本事業におけるこれまでの取組み</a:t>
            </a:r>
          </a:p>
        </p:txBody>
      </p:sp>
      <p:sp>
        <p:nvSpPr>
          <p:cNvPr id="5" name="矢印: 山形 4">
            <a:extLst>
              <a:ext uri="{FF2B5EF4-FFF2-40B4-BE49-F238E27FC236}">
                <a16:creationId xmlns:a16="http://schemas.microsoft.com/office/drawing/2014/main" id="{95A3C6BD-32E4-45AE-B3E2-341B936A2DF0}"/>
              </a:ext>
            </a:extLst>
          </p:cNvPr>
          <p:cNvSpPr/>
          <p:nvPr/>
        </p:nvSpPr>
        <p:spPr>
          <a:xfrm>
            <a:off x="4572000" y="2103489"/>
            <a:ext cx="4359001" cy="292973"/>
          </a:xfrm>
          <a:prstGeom prst="chevron">
            <a:avLst/>
          </a:prstGeom>
          <a:solidFill>
            <a:srgbClr val="58B530"/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克服すべき課題（ボトルネック）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86FDFEA-5E0E-4AD8-8FDE-6FA2BFE69819}"/>
              </a:ext>
            </a:extLst>
          </p:cNvPr>
          <p:cNvSpPr/>
          <p:nvPr/>
        </p:nvSpPr>
        <p:spPr>
          <a:xfrm>
            <a:off x="5041778" y="5005068"/>
            <a:ext cx="3889220" cy="1680217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6E103718-8EF0-4251-A34B-CB4B365CF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775" y="4697291"/>
            <a:ext cx="3889220" cy="307777"/>
          </a:xfrm>
          <a:prstGeom prst="rect">
            <a:avLst/>
          </a:prstGeom>
          <a:solidFill>
            <a:srgbClr val="58B530"/>
          </a:solidFill>
          <a:ln w="28575">
            <a:solidFill>
              <a:srgbClr val="336600"/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kumimoji="1" sz="1900" b="1" baseline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ビジョン実現に向けた道筋（根拠）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7E89F2E-7934-42E7-B36E-585A9FAA8F2B}"/>
              </a:ext>
            </a:extLst>
          </p:cNvPr>
          <p:cNvSpPr/>
          <p:nvPr/>
        </p:nvSpPr>
        <p:spPr>
          <a:xfrm>
            <a:off x="212997" y="4461536"/>
            <a:ext cx="4191223" cy="2223749"/>
          </a:xfrm>
          <a:prstGeom prst="rect">
            <a:avLst/>
          </a:prstGeom>
          <a:solidFill>
            <a:schemeClr val="bg1"/>
          </a:solidFill>
          <a:ln w="28575"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フローチャート: 抜出し 8">
            <a:extLst>
              <a:ext uri="{FF2B5EF4-FFF2-40B4-BE49-F238E27FC236}">
                <a16:creationId xmlns:a16="http://schemas.microsoft.com/office/drawing/2014/main" id="{2965622E-2A85-4EA0-9380-1D96498E5461}"/>
              </a:ext>
            </a:extLst>
          </p:cNvPr>
          <p:cNvSpPr/>
          <p:nvPr/>
        </p:nvSpPr>
        <p:spPr>
          <a:xfrm rot="5400000">
            <a:off x="4030907" y="5545882"/>
            <a:ext cx="1442907" cy="360726"/>
          </a:xfrm>
          <a:prstGeom prst="flowChartExtract">
            <a:avLst/>
          </a:prstGeom>
          <a:gradFill flip="none" rotWithShape="1">
            <a:gsLst>
              <a:gs pos="0">
                <a:srgbClr val="58B530">
                  <a:tint val="66000"/>
                  <a:satMod val="160000"/>
                </a:srgbClr>
              </a:gs>
              <a:gs pos="50000">
                <a:srgbClr val="58B530">
                  <a:tint val="44500"/>
                  <a:satMod val="160000"/>
                </a:srgbClr>
              </a:gs>
              <a:gs pos="100000">
                <a:srgbClr val="58B530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組合せ 9">
            <a:extLst>
              <a:ext uri="{FF2B5EF4-FFF2-40B4-BE49-F238E27FC236}">
                <a16:creationId xmlns:a16="http://schemas.microsoft.com/office/drawing/2014/main" id="{5682F50D-4EE9-49CB-847A-CF1D2F10FB64}"/>
              </a:ext>
            </a:extLst>
          </p:cNvPr>
          <p:cNvSpPr/>
          <p:nvPr/>
        </p:nvSpPr>
        <p:spPr>
          <a:xfrm>
            <a:off x="4689741" y="4153757"/>
            <a:ext cx="1510019" cy="437934"/>
          </a:xfrm>
          <a:prstGeom prst="flowChartMerge">
            <a:avLst/>
          </a:prstGeom>
          <a:gradFill flip="none" rotWithShape="1">
            <a:gsLst>
              <a:gs pos="0">
                <a:srgbClr val="58B530">
                  <a:tint val="66000"/>
                  <a:satMod val="160000"/>
                </a:srgbClr>
              </a:gs>
              <a:gs pos="50000">
                <a:srgbClr val="58B530">
                  <a:tint val="44500"/>
                  <a:satMod val="160000"/>
                </a:srgbClr>
              </a:gs>
              <a:gs pos="100000">
                <a:srgbClr val="58B530">
                  <a:tint val="23500"/>
                  <a:satMod val="160000"/>
                </a:srgbClr>
              </a:gs>
            </a:gsLst>
            <a:lin ang="1620000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1C39EF-D7F4-4F78-8AB6-1D710AC263D5}"/>
              </a:ext>
            </a:extLst>
          </p:cNvPr>
          <p:cNvSpPr txBox="1"/>
          <p:nvPr/>
        </p:nvSpPr>
        <p:spPr>
          <a:xfrm>
            <a:off x="4878150" y="4046037"/>
            <a:ext cx="1321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みんなの文字ゴStd M" pitchFamily="34" charset="-128"/>
                <a:ea typeface="みんなの文字ゴStd M" pitchFamily="34" charset="-128"/>
              </a:rPr>
              <a:t>ボトルネックの解消</a:t>
            </a: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A50427CA-D955-4DE3-A097-5B64CB31C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97" y="4153758"/>
            <a:ext cx="4191223" cy="307778"/>
          </a:xfrm>
          <a:prstGeom prst="rect">
            <a:avLst/>
          </a:prstGeom>
          <a:solidFill>
            <a:srgbClr val="58B530"/>
          </a:solidFill>
          <a:ln w="28575">
            <a:solidFill>
              <a:srgbClr val="336600"/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kumimoji="1" sz="1900" b="1" baseline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kumimoji="1"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ja-JP" altLang="en-US" sz="1400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本事業の概要</a:t>
            </a:r>
            <a:endParaRPr lang="en-US" altLang="ja-JP" sz="1400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5">
            <a:extLst>
              <a:ext uri="{FF2B5EF4-FFF2-40B4-BE49-F238E27FC236}">
                <a16:creationId xmlns:a16="http://schemas.microsoft.com/office/drawing/2014/main" id="{0A67CA49-6EF5-41E7-A645-3B5E397CDF3B}"/>
              </a:ext>
            </a:extLst>
          </p:cNvPr>
          <p:cNvSpPr txBox="1"/>
          <p:nvPr/>
        </p:nvSpPr>
        <p:spPr>
          <a:xfrm>
            <a:off x="7358745" y="16778"/>
            <a:ext cx="1768475" cy="3175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kern="100" dirty="0">
                <a:effectLst/>
                <a:latin typeface="ＭＳ 明朝" panose="02020609040205080304" pitchFamily="17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記入例</a:t>
            </a:r>
            <a:endParaRPr lang="ja-JP" sz="12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7ACEDAA-B39D-4CEF-B1A8-FFC578F38264}"/>
              </a:ext>
            </a:extLst>
          </p:cNvPr>
          <p:cNvSpPr/>
          <p:nvPr/>
        </p:nvSpPr>
        <p:spPr>
          <a:xfrm>
            <a:off x="964734" y="964734"/>
            <a:ext cx="7759816" cy="63756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この事業を通じて、達成したい目標・ビジョンについてご記入ください。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FBB1B46A-610E-4B24-BB63-CB696A4F9B28}"/>
              </a:ext>
            </a:extLst>
          </p:cNvPr>
          <p:cNvSpPr/>
          <p:nvPr/>
        </p:nvSpPr>
        <p:spPr>
          <a:xfrm>
            <a:off x="370514" y="2539399"/>
            <a:ext cx="3840759" cy="12020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そのビジョン・目的（目標）に向けて、これまでどのように取り組んできたか、現在の進捗状況を含めてご記入ください。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8B53C0C1-30BF-4229-A7C5-EDE8AF1C09A7}"/>
              </a:ext>
            </a:extLst>
          </p:cNvPr>
          <p:cNvSpPr/>
          <p:nvPr/>
        </p:nvSpPr>
        <p:spPr>
          <a:xfrm>
            <a:off x="4831118" y="2564403"/>
            <a:ext cx="3840759" cy="12020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これまでの取組みで明らかになった、“事業を軌道に乗せるうえで克服すべき課題、ボトルネック（人材、専門知識、設備等）”について、なぜ助成が必要なのかも含めてご記入ください。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EEFA55E1-4FCC-446B-BD8A-7A9BE5D7A9A2}"/>
              </a:ext>
            </a:extLst>
          </p:cNvPr>
          <p:cNvSpPr/>
          <p:nvPr/>
        </p:nvSpPr>
        <p:spPr>
          <a:xfrm>
            <a:off x="370513" y="4591691"/>
            <a:ext cx="3840759" cy="185600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事業の概要について、ポイントを絞ってご記入ください。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871AED4E-6ACE-4124-A967-0062577ACE9F}"/>
              </a:ext>
            </a:extLst>
          </p:cNvPr>
          <p:cNvSpPr/>
          <p:nvPr/>
        </p:nvSpPr>
        <p:spPr>
          <a:xfrm>
            <a:off x="5199294" y="5294837"/>
            <a:ext cx="3574194" cy="12020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本事業を行い、助成によってボトルネックが解消された結果、ビジョン実現に向けてどのような道筋が見えてくるか、ご記入ください。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C953ABE-2BD9-4F3D-853E-6AB1261D9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425284"/>
              </p:ext>
            </p:extLst>
          </p:nvPr>
        </p:nvGraphicFramePr>
        <p:xfrm>
          <a:off x="6431038" y="4041543"/>
          <a:ext cx="2499957" cy="5486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86379">
                  <a:extLst>
                    <a:ext uri="{9D8B030D-6E8A-4147-A177-3AD203B41FA5}">
                      <a16:colId xmlns:a16="http://schemas.microsoft.com/office/drawing/2014/main" val="677190331"/>
                    </a:ext>
                  </a:extLst>
                </a:gridCol>
                <a:gridCol w="1313578">
                  <a:extLst>
                    <a:ext uri="{9D8B030D-6E8A-4147-A177-3AD203B41FA5}">
                      <a16:colId xmlns:a16="http://schemas.microsoft.com/office/drawing/2014/main" val="884876614"/>
                    </a:ext>
                  </a:extLst>
                </a:gridCol>
              </a:tblGrid>
              <a:tr h="19073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助成申請金額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●●●百万円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8465332"/>
                  </a:ext>
                </a:extLst>
              </a:tr>
              <a:tr h="19073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主な資金使途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2031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031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みんなの文字ゴStd M" pitchFamily="34" charset="-128"/>
            <a:ea typeface="みんなの文字ゴStd M" pitchFamily="34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7087</TotalTime>
  <Words>241</Words>
  <Application>Microsoft Office PowerPoint</Application>
  <PresentationFormat>画面に合わせる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ＭＳ Ｐゴシック</vt:lpstr>
      <vt:lpstr>ＭＳ ゴシック</vt:lpstr>
      <vt:lpstr>ＭＳ 明朝</vt:lpstr>
      <vt:lpstr>みんなの文字ゴStd M</vt:lpstr>
      <vt:lpstr>メイリオ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八坂 三紀</dc:creator>
  <cp:lastModifiedBy>伊藤 勇司</cp:lastModifiedBy>
  <cp:revision>711</cp:revision>
  <cp:lastPrinted>2022-03-04T05:46:33Z</cp:lastPrinted>
  <dcterms:created xsi:type="dcterms:W3CDTF">2014-06-20T05:55:11Z</dcterms:created>
  <dcterms:modified xsi:type="dcterms:W3CDTF">2023-04-28T04:44:35Z</dcterms:modified>
</cp:coreProperties>
</file>